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73" r:id="rId3"/>
    <p:sldId id="288" r:id="rId4"/>
    <p:sldId id="284" r:id="rId5"/>
    <p:sldId id="286" r:id="rId6"/>
    <p:sldId id="267" r:id="rId7"/>
    <p:sldId id="277" r:id="rId8"/>
    <p:sldId id="275" r:id="rId9"/>
    <p:sldId id="276" r:id="rId10"/>
    <p:sldId id="278" r:id="rId11"/>
    <p:sldId id="279" r:id="rId12"/>
    <p:sldId id="280" r:id="rId13"/>
    <p:sldId id="269" r:id="rId14"/>
    <p:sldId id="291" r:id="rId15"/>
    <p:sldId id="287" r:id="rId16"/>
    <p:sldId id="282" r:id="rId17"/>
    <p:sldId id="281" r:id="rId18"/>
    <p:sldId id="289" r:id="rId19"/>
    <p:sldId id="290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59900"/>
    <a:srgbClr val="268BD2"/>
    <a:srgbClr val="CB4B16"/>
    <a:srgbClr val="D33682"/>
    <a:srgbClr val="8190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24" autoAdjust="0"/>
    <p:restoredTop sz="94660"/>
  </p:normalViewPr>
  <p:slideViewPr>
    <p:cSldViewPr>
      <p:cViewPr varScale="1">
        <p:scale>
          <a:sx n="79" d="100"/>
          <a:sy n="79" d="100"/>
        </p:scale>
        <p:origin x="-726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37F48-8FF4-41A1-AED6-583840E40049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116C35D-4AB5-428A-9EA3-3610892F778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37F48-8FF4-41A1-AED6-583840E40049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6C35D-4AB5-428A-9EA3-3610892F77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37F48-8FF4-41A1-AED6-583840E40049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6C35D-4AB5-428A-9EA3-3610892F778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37F48-8FF4-41A1-AED6-583840E40049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6C35D-4AB5-428A-9EA3-3610892F7787}" type="slidenum">
              <a:rPr lang="en-US" smtClean="0"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37F48-8FF4-41A1-AED6-583840E40049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6C35D-4AB5-428A-9EA3-3610892F7787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37F48-8FF4-41A1-AED6-583840E40049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6C35D-4AB5-428A-9EA3-3610892F77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37F48-8FF4-41A1-AED6-583840E40049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6C35D-4AB5-428A-9EA3-3610892F77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37F48-8FF4-41A1-AED6-583840E40049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6C35D-4AB5-428A-9EA3-3610892F77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37F48-8FF4-41A1-AED6-583840E40049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6C35D-4AB5-428A-9EA3-3610892F77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37F48-8FF4-41A1-AED6-583840E40049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6C35D-4AB5-428A-9EA3-3610892F77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37F48-8FF4-41A1-AED6-583840E40049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16C35D-4AB5-428A-9EA3-3610892F778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E537F48-8FF4-41A1-AED6-583840E40049}" type="datetimeFigureOut">
              <a:rPr lang="en-US" smtClean="0"/>
              <a:t>2/15/2013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116C35D-4AB5-428A-9EA3-3610892F7787}" type="slidenum">
              <a:rPr lang="en-US" smtClean="0"/>
              <a:t>‹#›</a:t>
            </a:fld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g"/><Relationship Id="rId3" Type="http://schemas.openxmlformats.org/officeDocument/2006/relationships/hyperlink" Target="http://elm-lang.org/edit/examples/Intermediate/Clock.elm" TargetMode="External"/><Relationship Id="rId7" Type="http://schemas.openxmlformats.org/officeDocument/2006/relationships/hyperlink" Target="http://elm-lang.org/edit/examples/Intermediate/Turtle.elm" TargetMode="External"/><Relationship Id="rId2" Type="http://schemas.openxmlformats.org/officeDocument/2006/relationships/hyperlink" Target="http://elm-lang.org/" TargetMode="Externa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.jpg"/><Relationship Id="rId5" Type="http://schemas.openxmlformats.org/officeDocument/2006/relationships/hyperlink" Target="http://elm-lang.org/edit/examples/Intermediate/Mario.elm" TargetMode="External"/><Relationship Id="rId10" Type="http://schemas.openxmlformats.org/officeDocument/2006/relationships/image" Target="../media/image5.jpg"/><Relationship Id="rId4" Type="http://schemas.openxmlformats.org/officeDocument/2006/relationships/image" Target="../media/image2.jpg"/><Relationship Id="rId9" Type="http://schemas.openxmlformats.org/officeDocument/2006/relationships/hyperlink" Target="http://elm-lang.org/edit/examples/Intermediate/Walk.elm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groups.google.com/forum/?fromgroups" TargetMode="External"/><Relationship Id="rId3" Type="http://schemas.openxmlformats.org/officeDocument/2006/relationships/hyperlink" Target="http://elm-lang.org/blog/announce/version-0.7.elm" TargetMode="External"/><Relationship Id="rId7" Type="http://schemas.openxmlformats.org/officeDocument/2006/relationships/hyperlink" Target="http://elm-lang.org/try" TargetMode="External"/><Relationship Id="rId2" Type="http://schemas.openxmlformats.org/officeDocument/2006/relationships/hyperlink" Target="http://elm-lang.org/learn/What-is-FRP.el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lm-lang.org/Examples.elm" TargetMode="External"/><Relationship Id="rId5" Type="http://schemas.openxmlformats.org/officeDocument/2006/relationships/hyperlink" Target="https://github.com/evancz" TargetMode="External"/><Relationship Id="rId4" Type="http://schemas.openxmlformats.org/officeDocument/2006/relationships/hyperlink" Target="http://elm-lang.org/Documentation.elm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elm-lang.org/edit/examples/Reactive/Position.elm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elm-lang.org/edit/examples/Reactive/Transforms.elm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elm-lang.org/edit/examples/Intermediate/Stamps.elm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elm-lang.org/edit/examples/Intermediate/Mario.elm" TargetMode="Externa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elm-lang.org/docs/Signal/WebSocket.elm" TargetMode="External"/><Relationship Id="rId2" Type="http://schemas.openxmlformats.org/officeDocument/2006/relationships/hyperlink" Target="http://elm-lang.org/docs/Signal/HTTP.elm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elm-lang.org/edit/examples/Intermediate/Flickr.elm" TargetMode="External"/><Relationship Id="rId5" Type="http://schemas.openxmlformats.org/officeDocument/2006/relationships/hyperlink" Target="http://elm-lang.org/edit/examples/JavaScript/ZipCodes.elm" TargetMode="External"/><Relationship Id="rId4" Type="http://schemas.openxmlformats.org/officeDocument/2006/relationships/hyperlink" Target="http://elm-lang.org/learn/Escape-from-Callback-Hell.elm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elm-lang.org/learn/Escape-from-Callback-Hell.elm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hyperlink" Target="http://elm-lang.org/" TargetMode="Externa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609601"/>
            <a:ext cx="9144000" cy="4267200"/>
          </a:xfrm>
        </p:spPr>
        <p:txBody>
          <a:bodyPr/>
          <a:lstStyle/>
          <a:p>
            <a:r>
              <a:rPr lang="en-US" sz="4800" dirty="0"/>
              <a:t>Functional Reactive </a:t>
            </a:r>
            <a:r>
              <a:rPr lang="en-US" sz="4800" dirty="0" smtClean="0"/>
              <a:t>Programming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4953000"/>
            <a:ext cx="7086600" cy="1219200"/>
          </a:xfrm>
        </p:spPr>
        <p:txBody>
          <a:bodyPr>
            <a:normAutofit lnSpcReduction="10000"/>
          </a:bodyPr>
          <a:lstStyle/>
          <a:p>
            <a:r>
              <a:rPr lang="en-US" dirty="0"/>
              <a:t>Elegant </a:t>
            </a:r>
            <a:r>
              <a:rPr lang="en-US" dirty="0" smtClean="0"/>
              <a:t>Interaction with Elm</a:t>
            </a:r>
          </a:p>
          <a:p>
            <a:endParaRPr lang="en-US" dirty="0"/>
          </a:p>
          <a:p>
            <a:r>
              <a:rPr lang="en-US" sz="1900" dirty="0" smtClean="0">
                <a:solidFill>
                  <a:schemeClr val="bg1">
                    <a:lumMod val="75000"/>
                  </a:schemeClr>
                </a:solidFill>
              </a:rPr>
              <a:t>Evan Czaplicki</a:t>
            </a:r>
            <a:endParaRPr lang="en-US" sz="1900" dirty="0">
              <a:solidFill>
                <a:schemeClr val="bg1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1911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Premise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GUI programming is all about time-varying </a:t>
            </a:r>
            <a:r>
              <a:rPr lang="en-US" dirty="0" smtClean="0"/>
              <a:t>values</a:t>
            </a:r>
            <a:endParaRPr lang="en-US" dirty="0"/>
          </a:p>
          <a:p>
            <a:pPr lvl="1"/>
            <a:r>
              <a:rPr lang="en-US" dirty="0" smtClean="0"/>
              <a:t>Mouse</a:t>
            </a:r>
            <a:r>
              <a:rPr lang="en-US" dirty="0"/>
              <a:t>, Keyboard, Touch</a:t>
            </a:r>
          </a:p>
          <a:p>
            <a:pPr lvl="1"/>
            <a:r>
              <a:rPr lang="en-US" dirty="0" smtClean="0"/>
              <a:t>Time, </a:t>
            </a:r>
            <a:r>
              <a:rPr lang="en-US" dirty="0"/>
              <a:t>a</a:t>
            </a:r>
            <a:r>
              <a:rPr lang="en-US" dirty="0" smtClean="0"/>
              <a:t>synchronous HTTP, </a:t>
            </a:r>
            <a:r>
              <a:rPr lang="en-US" dirty="0"/>
              <a:t>and file </a:t>
            </a:r>
            <a:r>
              <a:rPr lang="en-US" dirty="0" smtClean="0"/>
              <a:t>I/O</a:t>
            </a:r>
          </a:p>
          <a:p>
            <a:endParaRPr lang="en-US" dirty="0"/>
          </a:p>
          <a:p>
            <a:r>
              <a:rPr lang="en-US" dirty="0" smtClean="0"/>
              <a:t>We </a:t>
            </a:r>
            <a:r>
              <a:rPr lang="en-US" dirty="0"/>
              <a:t>need a </a:t>
            </a:r>
            <a:r>
              <a:rPr lang="en-US" dirty="0" smtClean="0"/>
              <a:t>high-level way </a:t>
            </a:r>
            <a:r>
              <a:rPr lang="en-US" dirty="0"/>
              <a:t>to talk about </a:t>
            </a:r>
            <a:r>
              <a:rPr lang="en-US" dirty="0" smtClean="0"/>
              <a:t>time</a:t>
            </a:r>
          </a:p>
          <a:p>
            <a:pPr lvl="1"/>
            <a:r>
              <a:rPr lang="en-US" dirty="0" smtClean="0"/>
              <a:t>Mouse updates can happen </a:t>
            </a:r>
            <a:r>
              <a:rPr lang="en-US" i="1" dirty="0" smtClean="0"/>
              <a:t>at the same time</a:t>
            </a:r>
            <a:r>
              <a:rPr lang="en-US" dirty="0" smtClean="0"/>
              <a:t> as file I/O</a:t>
            </a:r>
          </a:p>
          <a:p>
            <a:pPr lvl="1"/>
            <a:r>
              <a:rPr lang="en-US" dirty="0" smtClean="0"/>
              <a:t>This HTTP requests happens </a:t>
            </a:r>
            <a:r>
              <a:rPr lang="en-US" i="1" dirty="0" smtClean="0"/>
              <a:t>after</a:t>
            </a:r>
            <a:r>
              <a:rPr lang="en-US" dirty="0" smtClean="0"/>
              <a:t> that request</a:t>
            </a:r>
          </a:p>
          <a:p>
            <a:pPr lvl="1"/>
            <a:r>
              <a:rPr lang="en-US" dirty="0" smtClean="0"/>
              <a:t>Only send requests if the query is stable </a:t>
            </a:r>
            <a:r>
              <a:rPr lang="en-US" i="1" dirty="0" smtClean="0"/>
              <a:t>for half a second</a:t>
            </a:r>
          </a:p>
          <a:p>
            <a:endParaRPr lang="en-US" i="1" dirty="0"/>
          </a:p>
          <a:p>
            <a:r>
              <a:rPr lang="en-US" dirty="0" smtClean="0"/>
              <a:t>The event loop is not the only answer!</a:t>
            </a:r>
          </a:p>
        </p:txBody>
      </p:sp>
    </p:spTree>
    <p:extLst>
      <p:ext uri="{BB962C8B-B14F-4D97-AF65-F5344CB8AC3E}">
        <p14:creationId xmlns:p14="http://schemas.microsoft.com/office/powerpoint/2010/main" val="1018456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Live Examples of </a:t>
            </a:r>
            <a:r>
              <a:rPr lang="en-US" dirty="0" smtClean="0">
                <a:hlinkClick r:id="rId2"/>
              </a:rPr>
              <a:t>Elm</a:t>
            </a:r>
            <a:endParaRPr lang="en-US" dirty="0"/>
          </a:p>
        </p:txBody>
      </p:sp>
      <p:pic>
        <p:nvPicPr>
          <p:cNvPr id="6" name="Picture 5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3600" y="4114800"/>
            <a:ext cx="1143000" cy="1143000"/>
          </a:xfrm>
          <a:prstGeom prst="rect">
            <a:avLst/>
          </a:prstGeom>
          <a:ln w="3175">
            <a:solidFill>
              <a:schemeClr val="bg2">
                <a:lumMod val="90000"/>
              </a:schemeClr>
            </a:solidFill>
          </a:ln>
        </p:spPr>
      </p:pic>
      <p:pic>
        <p:nvPicPr>
          <p:cNvPr id="7" name="Picture 6">
            <a:hlinkClick r:id="rId5"/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200" y="4114800"/>
            <a:ext cx="1143000" cy="1143000"/>
          </a:xfrm>
          <a:prstGeom prst="rect">
            <a:avLst/>
          </a:prstGeom>
          <a:ln w="3175">
            <a:solidFill>
              <a:schemeClr val="bg2">
                <a:lumMod val="90000"/>
              </a:schemeClr>
            </a:solidFill>
          </a:ln>
        </p:spPr>
      </p:pic>
      <p:pic>
        <p:nvPicPr>
          <p:cNvPr id="8" name="Picture 7">
            <a:hlinkClick r:id="rId7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800" y="4114800"/>
            <a:ext cx="1143000" cy="1143000"/>
          </a:xfrm>
          <a:prstGeom prst="rect">
            <a:avLst/>
          </a:prstGeom>
          <a:ln w="3175">
            <a:solidFill>
              <a:schemeClr val="bg2">
                <a:lumMod val="90000"/>
              </a:schemeClr>
            </a:solidFill>
          </a:ln>
        </p:spPr>
      </p:pic>
      <p:pic>
        <p:nvPicPr>
          <p:cNvPr id="9" name="Picture 8">
            <a:hlinkClick r:id="rId9"/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4114800"/>
            <a:ext cx="1143000" cy="1143000"/>
          </a:xfrm>
          <a:prstGeom prst="rect">
            <a:avLst/>
          </a:prstGeom>
          <a:ln w="3175">
            <a:solidFill>
              <a:schemeClr val="bg2">
                <a:lumMod val="9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719036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Elm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Striking a balance between flexibility and </a:t>
            </a:r>
            <a:r>
              <a:rPr lang="en-US" dirty="0" smtClean="0"/>
              <a:t>structure</a:t>
            </a:r>
            <a:endParaRPr lang="en-US" dirty="0"/>
          </a:p>
          <a:p>
            <a:pPr lvl="1"/>
            <a:r>
              <a:rPr lang="en-US" dirty="0" smtClean="0"/>
              <a:t>Reduce </a:t>
            </a:r>
            <a:r>
              <a:rPr lang="en-US" dirty="0"/>
              <a:t>program complexity at the level of language </a:t>
            </a:r>
            <a:r>
              <a:rPr lang="en-US" dirty="0" smtClean="0"/>
              <a:t>design</a:t>
            </a:r>
          </a:p>
          <a:p>
            <a:pPr lvl="1"/>
            <a:r>
              <a:rPr lang="en-US" dirty="0" smtClean="0"/>
              <a:t>Choose the right abstractions; two good ideas may combine terribly!</a:t>
            </a:r>
            <a:endParaRPr lang="en-US" dirty="0"/>
          </a:p>
          <a:p>
            <a:pPr lvl="1"/>
            <a:endParaRPr lang="en-US" dirty="0" smtClean="0"/>
          </a:p>
          <a:p>
            <a:r>
              <a:rPr lang="en-US" dirty="0" smtClean="0"/>
              <a:t>Language features:</a:t>
            </a:r>
            <a:endParaRPr lang="en-US" dirty="0"/>
          </a:p>
          <a:p>
            <a:pPr lvl="1"/>
            <a:r>
              <a:rPr lang="en-US" dirty="0" smtClean="0">
                <a:hlinkClick r:id="rId2"/>
              </a:rPr>
              <a:t>Functional Reactive Programming</a:t>
            </a:r>
            <a:endParaRPr lang="en-US" dirty="0" smtClean="0"/>
          </a:p>
          <a:p>
            <a:pPr lvl="1"/>
            <a:r>
              <a:rPr lang="en-US" dirty="0" smtClean="0"/>
              <a:t>Strong / Static Typing</a:t>
            </a:r>
          </a:p>
          <a:p>
            <a:pPr lvl="1"/>
            <a:r>
              <a:rPr lang="en-US" dirty="0" smtClean="0">
                <a:hlinkClick r:id="rId3"/>
              </a:rPr>
              <a:t>Extensible Records</a:t>
            </a:r>
            <a:r>
              <a:rPr lang="en-US" dirty="0" smtClean="0"/>
              <a:t> with structural typing</a:t>
            </a:r>
          </a:p>
          <a:p>
            <a:pPr lvl="1"/>
            <a:r>
              <a:rPr lang="en-US" dirty="0" smtClean="0"/>
              <a:t>Purely functional graphics / Markdown support</a:t>
            </a:r>
          </a:p>
          <a:p>
            <a:pPr lvl="1"/>
            <a:r>
              <a:rPr lang="en-US" dirty="0" smtClean="0"/>
              <a:t>Module system and </a:t>
            </a:r>
            <a:r>
              <a:rPr lang="en-US" dirty="0" smtClean="0">
                <a:hlinkClick r:id="rId4"/>
              </a:rPr>
              <a:t>core libraries</a:t>
            </a:r>
            <a:endParaRPr lang="en-US" dirty="0" smtClean="0"/>
          </a:p>
          <a:p>
            <a:pPr lvl="1"/>
            <a:endParaRPr lang="en-US" dirty="0"/>
          </a:p>
          <a:p>
            <a:r>
              <a:rPr lang="en-US" dirty="0" smtClean="0"/>
              <a:t>Social features:</a:t>
            </a:r>
          </a:p>
          <a:p>
            <a:pPr lvl="1"/>
            <a:r>
              <a:rPr lang="en-US" dirty="0" smtClean="0"/>
              <a:t>An </a:t>
            </a:r>
            <a:r>
              <a:rPr lang="en-US" dirty="0" smtClean="0">
                <a:hlinkClick r:id="rId5"/>
              </a:rPr>
              <a:t>open </a:t>
            </a:r>
            <a:r>
              <a:rPr lang="en-US" dirty="0">
                <a:hlinkClick r:id="rId5"/>
              </a:rPr>
              <a:t>source </a:t>
            </a:r>
            <a:r>
              <a:rPr lang="en-US" dirty="0" smtClean="0">
                <a:hlinkClick r:id="rId5"/>
              </a:rPr>
              <a:t>project</a:t>
            </a:r>
            <a:r>
              <a:rPr lang="en-US" dirty="0" smtClean="0"/>
              <a:t> with </a:t>
            </a:r>
            <a:r>
              <a:rPr lang="en-US" dirty="0" smtClean="0">
                <a:hlinkClick r:id="rId6"/>
              </a:rPr>
              <a:t>tons of examples</a:t>
            </a:r>
            <a:r>
              <a:rPr lang="en-US" dirty="0" smtClean="0"/>
              <a:t> and </a:t>
            </a:r>
            <a:r>
              <a:rPr lang="en-US" dirty="0" smtClean="0">
                <a:hlinkClick r:id="rId7"/>
              </a:rPr>
              <a:t>an online editor</a:t>
            </a:r>
            <a:endParaRPr lang="en-US" dirty="0"/>
          </a:p>
          <a:p>
            <a:pPr lvl="1"/>
            <a:r>
              <a:rPr lang="en-US" dirty="0"/>
              <a:t>Fun and lively </a:t>
            </a:r>
            <a:r>
              <a:rPr lang="en-US" dirty="0">
                <a:hlinkClick r:id="rId8"/>
              </a:rPr>
              <a:t>community</a:t>
            </a:r>
            <a:r>
              <a:rPr lang="en-US" dirty="0"/>
              <a:t> working on a bunch of cool projects</a:t>
            </a:r>
          </a:p>
          <a:p>
            <a:pPr lvl="1"/>
            <a:r>
              <a:rPr lang="en-US" dirty="0" smtClean="0"/>
              <a:t>“Asynchronous FRP for GUIs” will appear at PLDI 2013</a:t>
            </a:r>
          </a:p>
        </p:txBody>
      </p:sp>
    </p:spTree>
    <p:extLst>
      <p:ext uri="{BB962C8B-B14F-4D97-AF65-F5344CB8AC3E}">
        <p14:creationId xmlns:p14="http://schemas.microsoft.com/office/powerpoint/2010/main" val="181241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0" y="1371600"/>
            <a:ext cx="9144000" cy="2505075"/>
          </a:xfrm>
        </p:spPr>
        <p:txBody>
          <a:bodyPr/>
          <a:lstStyle/>
          <a:p>
            <a:r>
              <a:rPr lang="en-US" dirty="0" smtClean="0"/>
              <a:t>Functional Reactive Programming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The Fundamental Ideas</a:t>
            </a:r>
          </a:p>
        </p:txBody>
      </p:sp>
    </p:spTree>
    <p:extLst>
      <p:ext uri="{BB962C8B-B14F-4D97-AF65-F5344CB8AC3E}">
        <p14:creationId xmlns:p14="http://schemas.microsoft.com/office/powerpoint/2010/main" val="3476168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Signals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Values that change over time:</a:t>
            </a:r>
          </a:p>
          <a:p>
            <a:pPr lvl="1"/>
            <a:r>
              <a:rPr lang="en-US" dirty="0" smtClean="0"/>
              <a:t>Mouse</a:t>
            </a:r>
            <a:r>
              <a:rPr lang="en-US" dirty="0"/>
              <a:t>, Keyboard, Touch</a:t>
            </a:r>
          </a:p>
          <a:p>
            <a:pPr lvl="1"/>
            <a:r>
              <a:rPr lang="en-US" dirty="0" smtClean="0"/>
              <a:t>Time, AJAX, Web Sockets, File </a:t>
            </a:r>
            <a:r>
              <a:rPr lang="en-US" dirty="0"/>
              <a:t>I/O</a:t>
            </a:r>
          </a:p>
          <a:p>
            <a:endParaRPr lang="en-US" dirty="0" smtClean="0"/>
          </a:p>
          <a:p>
            <a:r>
              <a:rPr lang="en-US" dirty="0" smtClean="0"/>
              <a:t>For example:</a:t>
            </a:r>
          </a:p>
          <a:p>
            <a:pPr lvl="1"/>
            <a:r>
              <a:rPr lang="en-US" dirty="0" err="1" smtClean="0">
                <a:latin typeface="Inconsolata" pitchFamily="49" charset="0"/>
              </a:rPr>
              <a:t>Mouse.position</a:t>
            </a:r>
            <a:r>
              <a:rPr lang="en-US" dirty="0" smtClean="0"/>
              <a:t> is the position of the mouse </a:t>
            </a:r>
            <a:r>
              <a:rPr lang="en-US" i="1" dirty="0" smtClean="0"/>
              <a:t>right now</a:t>
            </a:r>
            <a:r>
              <a:rPr lang="en-US" dirty="0" smtClean="0"/>
              <a:t>.</a:t>
            </a:r>
            <a:endParaRPr lang="en-US" i="1" dirty="0" smtClean="0"/>
          </a:p>
          <a:p>
            <a:pPr lvl="1"/>
            <a:r>
              <a:rPr lang="en-US" dirty="0" smtClean="0"/>
              <a:t>Anything that depends on </a:t>
            </a:r>
            <a:r>
              <a:rPr lang="en-US" dirty="0" err="1" smtClean="0">
                <a:latin typeface="Inconsolata" pitchFamily="49" charset="0"/>
              </a:rPr>
              <a:t>Mouse.position</a:t>
            </a:r>
            <a:r>
              <a:rPr lang="en-US" dirty="0" smtClean="0"/>
              <a:t> is updated automatically.</a:t>
            </a:r>
          </a:p>
          <a:p>
            <a:pPr lvl="1"/>
            <a:r>
              <a:rPr lang="en-US" dirty="0" smtClean="0">
                <a:hlinkClick r:id="rId2"/>
              </a:rPr>
              <a:t>Let’s see it!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9432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Signals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 smtClean="0">
              <a:latin typeface="Inconsolata" pitchFamily="49" charset="0"/>
            </a:endParaRPr>
          </a:p>
          <a:p>
            <a:pPr marL="0" indent="0" algn="ctr">
              <a:buNone/>
            </a:pPr>
            <a:r>
              <a:rPr lang="en-US" dirty="0" err="1" smtClean="0">
                <a:solidFill>
                  <a:srgbClr val="0070C0"/>
                </a:solidFill>
                <a:latin typeface="Inconsolata" pitchFamily="49" charset="0"/>
              </a:rPr>
              <a:t>Mouse</a:t>
            </a:r>
            <a:r>
              <a:rPr lang="en-US" dirty="0" err="1" smtClean="0">
                <a:latin typeface="Inconsolata" pitchFamily="49" charset="0"/>
              </a:rPr>
              <a:t>.</a:t>
            </a:r>
            <a:r>
              <a:rPr lang="en-US" dirty="0" err="1" smtClean="0">
                <a:solidFill>
                  <a:srgbClr val="268BD2"/>
                </a:solidFill>
                <a:latin typeface="Inconsolata" pitchFamily="49" charset="0"/>
              </a:rPr>
              <a:t>position</a:t>
            </a:r>
            <a:r>
              <a:rPr lang="en-US" dirty="0" smtClean="0">
                <a:latin typeface="Inconsolata" pitchFamily="49" charset="0"/>
              </a:rPr>
              <a:t> </a:t>
            </a:r>
            <a:r>
              <a:rPr lang="en-US" dirty="0" smtClean="0">
                <a:solidFill>
                  <a:srgbClr val="CB4B16"/>
                </a:solidFill>
                <a:latin typeface="Inconsolata" pitchFamily="49" charset="0"/>
              </a:rPr>
              <a:t>:</a:t>
            </a:r>
            <a:r>
              <a:rPr lang="en-US" dirty="0" smtClean="0">
                <a:latin typeface="Inconsolata" pitchFamily="49" charset="0"/>
              </a:rPr>
              <a:t> </a:t>
            </a:r>
            <a:r>
              <a:rPr lang="en-US" dirty="0">
                <a:solidFill>
                  <a:srgbClr val="859900"/>
                </a:solidFill>
                <a:latin typeface="Inconsolata" pitchFamily="49" charset="0"/>
              </a:rPr>
              <a:t>Signal</a:t>
            </a:r>
            <a:r>
              <a:rPr lang="en-US" dirty="0">
                <a:latin typeface="Inconsolata" pitchFamily="49" charset="0"/>
              </a:rPr>
              <a:t> (</a:t>
            </a:r>
            <a:r>
              <a:rPr lang="en-US" dirty="0" err="1">
                <a:solidFill>
                  <a:srgbClr val="859900"/>
                </a:solidFill>
                <a:latin typeface="Inconsolata" pitchFamily="49" charset="0"/>
              </a:rPr>
              <a:t>Int</a:t>
            </a:r>
            <a:r>
              <a:rPr lang="en-US" dirty="0" err="1">
                <a:latin typeface="Inconsolata" pitchFamily="49" charset="0"/>
              </a:rPr>
              <a:t>,</a:t>
            </a:r>
            <a:r>
              <a:rPr lang="en-US" dirty="0" err="1">
                <a:solidFill>
                  <a:srgbClr val="859900"/>
                </a:solidFill>
                <a:latin typeface="Inconsolata" pitchFamily="49" charset="0"/>
              </a:rPr>
              <a:t>Int</a:t>
            </a:r>
            <a:r>
              <a:rPr lang="en-US" dirty="0" smtClean="0">
                <a:latin typeface="Inconsolata" pitchFamily="49" charset="0"/>
              </a:rPr>
              <a:t>)</a:t>
            </a:r>
          </a:p>
          <a:p>
            <a:endParaRPr lang="en-US" dirty="0" smtClean="0">
              <a:latin typeface="Inconsolata" pitchFamily="49" charset="0"/>
            </a:endParaRPr>
          </a:p>
          <a:p>
            <a:r>
              <a:rPr lang="en-US" dirty="0" smtClean="0"/>
              <a:t>Signals always have a current value.</a:t>
            </a:r>
          </a:p>
          <a:p>
            <a:r>
              <a:rPr lang="en-US" dirty="0" smtClean="0"/>
              <a:t>Signals change discretely, only as needed.</a:t>
            </a:r>
          </a:p>
          <a:p>
            <a:pPr lvl="1"/>
            <a:r>
              <a:rPr lang="en-US" dirty="0" smtClean="0"/>
              <a:t>If the signals stay the same, there is nothing to compute.</a:t>
            </a:r>
          </a:p>
          <a:p>
            <a:pPr lvl="1"/>
            <a:r>
              <a:rPr lang="en-US" dirty="0" smtClean="0"/>
              <a:t>Seems obvious, but this is not true in the majority of prior implementations.</a:t>
            </a:r>
          </a:p>
          <a:p>
            <a:r>
              <a:rPr lang="en-US" dirty="0" smtClean="0"/>
              <a:t>Rules about the order of events:</a:t>
            </a:r>
          </a:p>
          <a:p>
            <a:pPr lvl="1"/>
            <a:r>
              <a:rPr lang="en-US" dirty="0" smtClean="0"/>
              <a:t>Order is always maintained within a signal.</a:t>
            </a:r>
          </a:p>
          <a:p>
            <a:pPr lvl="1"/>
            <a:r>
              <a:rPr lang="en-US" dirty="0" smtClean="0"/>
              <a:t>Order does not </a:t>
            </a:r>
            <a:r>
              <a:rPr lang="en-US" i="1" dirty="0" smtClean="0"/>
              <a:t>need</a:t>
            </a:r>
            <a:r>
              <a:rPr lang="en-US" dirty="0" smtClean="0"/>
              <a:t> to be maintained between signals (concurrency!)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6357857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Automatic Updates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dirty="0"/>
              <a:t>How do we apply a function to a signal</a:t>
            </a:r>
            <a:r>
              <a:rPr lang="en-US" dirty="0" smtClean="0"/>
              <a:t>?</a:t>
            </a:r>
            <a:endParaRPr lang="en-US" dirty="0" smtClean="0">
              <a:latin typeface="Inconsolata" pitchFamily="49" charset="0"/>
            </a:endParaRPr>
          </a:p>
          <a:p>
            <a:pPr marL="0" indent="0" algn="ctr">
              <a:buNone/>
            </a:pPr>
            <a:endParaRPr lang="en-US" dirty="0">
              <a:latin typeface="Inconsolata" pitchFamily="49" charset="0"/>
            </a:endParaRPr>
          </a:p>
          <a:p>
            <a:pPr marL="0" indent="0" algn="ctr">
              <a:buNone/>
            </a:pPr>
            <a:r>
              <a:rPr lang="en-US" dirty="0" smtClean="0">
                <a:solidFill>
                  <a:srgbClr val="0070C0"/>
                </a:solidFill>
                <a:latin typeface="Inconsolata" pitchFamily="49" charset="0"/>
              </a:rPr>
              <a:t>lift </a:t>
            </a:r>
            <a:r>
              <a:rPr lang="en-US" dirty="0" smtClean="0">
                <a:solidFill>
                  <a:srgbClr val="CB4B16"/>
                </a:solidFill>
                <a:latin typeface="Inconsolata" pitchFamily="49" charset="0"/>
              </a:rPr>
              <a:t>:</a:t>
            </a:r>
            <a:r>
              <a:rPr lang="en-US" dirty="0" smtClean="0">
                <a:latin typeface="Inconsolata" pitchFamily="49" charset="0"/>
              </a:rPr>
              <a:t> (a → </a:t>
            </a:r>
            <a:r>
              <a:rPr lang="en-US" dirty="0">
                <a:latin typeface="Inconsolata" pitchFamily="49" charset="0"/>
              </a:rPr>
              <a:t>b) </a:t>
            </a:r>
            <a:r>
              <a:rPr lang="en-US" dirty="0" smtClean="0">
                <a:latin typeface="Inconsolata" pitchFamily="49" charset="0"/>
              </a:rPr>
              <a:t>→ </a:t>
            </a:r>
            <a:r>
              <a:rPr lang="en-US" dirty="0">
                <a:solidFill>
                  <a:srgbClr val="859900"/>
                </a:solidFill>
                <a:latin typeface="Inconsolata" pitchFamily="49" charset="0"/>
              </a:rPr>
              <a:t>Signal</a:t>
            </a:r>
            <a:r>
              <a:rPr lang="en-US" dirty="0">
                <a:latin typeface="Inconsolata" pitchFamily="49" charset="0"/>
              </a:rPr>
              <a:t> a </a:t>
            </a:r>
            <a:r>
              <a:rPr lang="en-US" dirty="0" smtClean="0">
                <a:latin typeface="Inconsolata" pitchFamily="49" charset="0"/>
              </a:rPr>
              <a:t>→ </a:t>
            </a:r>
            <a:r>
              <a:rPr lang="en-US" dirty="0">
                <a:solidFill>
                  <a:srgbClr val="859900"/>
                </a:solidFill>
                <a:latin typeface="Inconsolata" pitchFamily="49" charset="0"/>
              </a:rPr>
              <a:t>Signal</a:t>
            </a:r>
            <a:r>
              <a:rPr lang="en-US" dirty="0">
                <a:latin typeface="Inconsolata" pitchFamily="49" charset="0"/>
              </a:rPr>
              <a:t> </a:t>
            </a:r>
            <a:r>
              <a:rPr lang="en-US" dirty="0" smtClean="0">
                <a:latin typeface="Inconsolata" pitchFamily="49" charset="0"/>
              </a:rPr>
              <a:t>b</a:t>
            </a:r>
          </a:p>
          <a:p>
            <a:pPr marL="0" indent="0" algn="ctr">
              <a:buNone/>
            </a:pPr>
            <a:endParaRPr lang="en-US" dirty="0" smtClean="0">
              <a:latin typeface="Inconsolata" pitchFamily="49" charset="0"/>
            </a:endParaRPr>
          </a:p>
          <a:p>
            <a:pPr marL="0" indent="0" algn="ctr">
              <a:buNone/>
            </a:pPr>
            <a:r>
              <a:rPr lang="en-US" dirty="0" err="1" smtClean="0">
                <a:solidFill>
                  <a:srgbClr val="0070C0"/>
                </a:solidFill>
                <a:latin typeface="Inconsolata" pitchFamily="49" charset="0"/>
              </a:rPr>
              <a:t>asText</a:t>
            </a:r>
            <a:r>
              <a:rPr lang="en-US" dirty="0" smtClean="0">
                <a:solidFill>
                  <a:srgbClr val="0070C0"/>
                </a:solidFill>
                <a:latin typeface="Inconsolata" pitchFamily="49" charset="0"/>
              </a:rPr>
              <a:t> </a:t>
            </a:r>
            <a:r>
              <a:rPr lang="en-US" dirty="0" smtClean="0">
                <a:solidFill>
                  <a:srgbClr val="CB4B16"/>
                </a:solidFill>
                <a:latin typeface="Inconsolata" pitchFamily="49" charset="0"/>
              </a:rPr>
              <a:t>:</a:t>
            </a:r>
            <a:r>
              <a:rPr lang="en-US" dirty="0" smtClean="0">
                <a:latin typeface="Inconsolata" pitchFamily="49" charset="0"/>
              </a:rPr>
              <a:t> a →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Element</a:t>
            </a:r>
          </a:p>
          <a:p>
            <a:pPr marL="0" indent="0" algn="ctr">
              <a:buNone/>
            </a:pPr>
            <a:endParaRPr lang="en-US" dirty="0">
              <a:latin typeface="Inconsolata" pitchFamily="49" charset="0"/>
            </a:endParaRPr>
          </a:p>
          <a:p>
            <a:pPr marL="0" indent="0" algn="ctr">
              <a:buNone/>
            </a:pPr>
            <a:r>
              <a:rPr lang="en-US" dirty="0" smtClean="0">
                <a:solidFill>
                  <a:srgbClr val="268BD2"/>
                </a:solidFill>
                <a:latin typeface="Inconsolata" pitchFamily="49" charset="0"/>
              </a:rPr>
              <a:t>lift </a:t>
            </a:r>
            <a:r>
              <a:rPr lang="en-US" dirty="0" err="1" smtClean="0">
                <a:solidFill>
                  <a:srgbClr val="268BD2"/>
                </a:solidFill>
                <a:latin typeface="Inconsolata" pitchFamily="49" charset="0"/>
              </a:rPr>
              <a:t>asText</a:t>
            </a:r>
            <a:r>
              <a:rPr lang="en-US" dirty="0" smtClean="0">
                <a:solidFill>
                  <a:srgbClr val="268BD2"/>
                </a:solidFill>
                <a:latin typeface="Inconsolata" pitchFamily="49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Inconsolata" pitchFamily="49" charset="0"/>
              </a:rPr>
              <a:t>Mouse</a:t>
            </a:r>
            <a:r>
              <a:rPr lang="en-US" dirty="0" err="1" smtClean="0">
                <a:latin typeface="Inconsolata" pitchFamily="49" charset="0"/>
              </a:rPr>
              <a:t>.</a:t>
            </a:r>
            <a:r>
              <a:rPr lang="en-US" dirty="0" err="1" smtClean="0">
                <a:solidFill>
                  <a:srgbClr val="268BD2"/>
                </a:solidFill>
                <a:latin typeface="Inconsolata" pitchFamily="49" charset="0"/>
              </a:rPr>
              <a:t>x</a:t>
            </a:r>
            <a:r>
              <a:rPr lang="en-US" dirty="0" smtClean="0">
                <a:latin typeface="Inconsolata" pitchFamily="49" charset="0"/>
              </a:rPr>
              <a:t> </a:t>
            </a:r>
            <a:r>
              <a:rPr lang="en-US" dirty="0" smtClean="0">
                <a:solidFill>
                  <a:srgbClr val="CB4B16"/>
                </a:solidFill>
                <a:latin typeface="Inconsolata" pitchFamily="49" charset="0"/>
              </a:rPr>
              <a:t>:</a:t>
            </a:r>
            <a:r>
              <a:rPr lang="en-US" dirty="0" smtClean="0">
                <a:latin typeface="Inconsolata" pitchFamily="49" charset="0"/>
              </a:rPr>
              <a:t>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Signal Element</a:t>
            </a:r>
          </a:p>
          <a:p>
            <a:pPr marL="0" indent="0" algn="ctr">
              <a:buNone/>
            </a:pPr>
            <a:r>
              <a:rPr lang="en-US" dirty="0" err="1" smtClean="0">
                <a:solidFill>
                  <a:srgbClr val="268BD2"/>
                </a:solidFill>
                <a:latin typeface="Inconsolata" pitchFamily="49" charset="0"/>
              </a:rPr>
              <a:t>asText</a:t>
            </a:r>
            <a:r>
              <a:rPr lang="en-US" dirty="0" smtClean="0">
                <a:solidFill>
                  <a:srgbClr val="268BD2"/>
                </a:solidFill>
                <a:latin typeface="Inconsolata" pitchFamily="49" charset="0"/>
              </a:rPr>
              <a:t> </a:t>
            </a:r>
            <a:r>
              <a:rPr lang="en-US" dirty="0" smtClean="0">
                <a:solidFill>
                  <a:srgbClr val="D33682"/>
                </a:solidFill>
                <a:latin typeface="Inconsolata" pitchFamily="49" charset="0"/>
              </a:rPr>
              <a:t>&lt;~</a:t>
            </a: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Inconsolata" pitchFamily="49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Inconsolata" pitchFamily="49" charset="0"/>
              </a:rPr>
              <a:t>Mouse</a:t>
            </a:r>
            <a:r>
              <a:rPr lang="en-US" dirty="0" err="1" smtClean="0">
                <a:solidFill>
                  <a:schemeClr val="bg1">
                    <a:lumMod val="65000"/>
                  </a:schemeClr>
                </a:solidFill>
                <a:latin typeface="Inconsolata" pitchFamily="49" charset="0"/>
              </a:rPr>
              <a:t>.</a:t>
            </a:r>
            <a:r>
              <a:rPr lang="en-US" dirty="0" err="1" smtClean="0">
                <a:solidFill>
                  <a:srgbClr val="268BD2"/>
                </a:solidFill>
                <a:latin typeface="Inconsolata" pitchFamily="49" charset="0"/>
              </a:rPr>
              <a:t>x</a:t>
            </a:r>
            <a:r>
              <a:rPr lang="en-US" dirty="0">
                <a:solidFill>
                  <a:schemeClr val="bg1">
                    <a:lumMod val="65000"/>
                  </a:schemeClr>
                </a:solidFill>
                <a:latin typeface="Inconsolata" pitchFamily="49" charset="0"/>
              </a:rPr>
              <a:t> </a:t>
            </a: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Inconsolata" pitchFamily="49" charset="0"/>
              </a:rPr>
              <a:t>  </a:t>
            </a:r>
            <a:r>
              <a:rPr lang="en-US" dirty="0" smtClean="0">
                <a:solidFill>
                  <a:srgbClr val="CB4B16"/>
                </a:solidFill>
                <a:latin typeface="Inconsolata" pitchFamily="49" charset="0"/>
              </a:rPr>
              <a:t>:</a:t>
            </a:r>
            <a:r>
              <a:rPr lang="en-US" dirty="0" smtClean="0">
                <a:solidFill>
                  <a:schemeClr val="bg1">
                    <a:lumMod val="65000"/>
                  </a:schemeClr>
                </a:solidFill>
                <a:latin typeface="Inconsolata" pitchFamily="49" charset="0"/>
              </a:rPr>
              <a:t>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Signal Element</a:t>
            </a:r>
          </a:p>
          <a:p>
            <a:pPr marL="0" indent="0" algn="ctr">
              <a:buNone/>
            </a:pPr>
            <a:endParaRPr lang="en-US" dirty="0">
              <a:solidFill>
                <a:schemeClr val="bg1">
                  <a:lumMod val="65000"/>
                </a:schemeClr>
              </a:solidFill>
              <a:latin typeface="Inconsolata" pitchFamily="49" charset="0"/>
            </a:endParaRPr>
          </a:p>
          <a:p>
            <a:pPr marL="0" indent="0" algn="ctr">
              <a:buNone/>
            </a:pPr>
            <a:r>
              <a:rPr lang="en-US" dirty="0" smtClean="0"/>
              <a:t>An </a:t>
            </a:r>
            <a:r>
              <a:rPr lang="en-US" dirty="0" smtClean="0">
                <a:latin typeface="Inconsolata" pitchFamily="49" charset="0"/>
              </a:rPr>
              <a:t>Element</a:t>
            </a:r>
            <a:r>
              <a:rPr lang="en-US" dirty="0" smtClean="0"/>
              <a:t> that changes over time is an animation!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2073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Combining Signals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058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dirty="0" smtClean="0"/>
              <a:t>What if something needs to depend on multiple signals?</a:t>
            </a:r>
          </a:p>
          <a:p>
            <a:pPr marL="0" indent="0">
              <a:buNone/>
            </a:pPr>
            <a:endParaRPr lang="en-US" dirty="0" smtClean="0">
              <a:latin typeface="Inconsolata" pitchFamily="49" charset="0"/>
            </a:endParaRP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  <a:latin typeface="Inconsolata" pitchFamily="49" charset="0"/>
              </a:rPr>
              <a:t>display </a:t>
            </a:r>
            <a:r>
              <a:rPr lang="en-US" dirty="0" smtClean="0">
                <a:solidFill>
                  <a:srgbClr val="CB4B16"/>
                </a:solidFill>
                <a:latin typeface="Inconsolata" pitchFamily="49" charset="0"/>
              </a:rPr>
              <a:t>:</a:t>
            </a:r>
            <a:r>
              <a:rPr lang="en-US" dirty="0" smtClean="0">
                <a:latin typeface="Inconsolata" pitchFamily="49" charset="0"/>
              </a:rPr>
              <a:t> </a:t>
            </a:r>
            <a:r>
              <a:rPr lang="en-US" dirty="0">
                <a:latin typeface="Inconsolata" pitchFamily="49" charset="0"/>
              </a:rPr>
              <a:t>(</a:t>
            </a:r>
            <a:r>
              <a:rPr lang="en-US" dirty="0" err="1">
                <a:solidFill>
                  <a:srgbClr val="859900"/>
                </a:solidFill>
                <a:latin typeface="Inconsolata" pitchFamily="49" charset="0"/>
              </a:rPr>
              <a:t>Int</a:t>
            </a:r>
            <a:r>
              <a:rPr lang="en-US" dirty="0" err="1">
                <a:latin typeface="Inconsolata" pitchFamily="49" charset="0"/>
              </a:rPr>
              <a:t>,</a:t>
            </a:r>
            <a:r>
              <a:rPr lang="en-US" dirty="0" err="1">
                <a:solidFill>
                  <a:srgbClr val="859900"/>
                </a:solidFill>
                <a:latin typeface="Inconsolata" pitchFamily="49" charset="0"/>
              </a:rPr>
              <a:t>Int</a:t>
            </a:r>
            <a:r>
              <a:rPr lang="en-US" dirty="0">
                <a:latin typeface="Inconsolata" pitchFamily="49" charset="0"/>
              </a:rPr>
              <a:t>) </a:t>
            </a:r>
            <a:r>
              <a:rPr lang="en-US" dirty="0" smtClean="0">
                <a:latin typeface="Inconsolata" pitchFamily="49" charset="0"/>
              </a:rPr>
              <a:t>→ </a:t>
            </a:r>
            <a:r>
              <a:rPr lang="en-US" dirty="0">
                <a:latin typeface="Inconsolata" pitchFamily="49" charset="0"/>
              </a:rPr>
              <a:t>(</a:t>
            </a:r>
            <a:r>
              <a:rPr lang="en-US" dirty="0" err="1">
                <a:solidFill>
                  <a:srgbClr val="859900"/>
                </a:solidFill>
                <a:latin typeface="Inconsolata" pitchFamily="49" charset="0"/>
              </a:rPr>
              <a:t>Int</a:t>
            </a:r>
            <a:r>
              <a:rPr lang="en-US" dirty="0" err="1">
                <a:latin typeface="Inconsolata" pitchFamily="49" charset="0"/>
              </a:rPr>
              <a:t>,</a:t>
            </a:r>
            <a:r>
              <a:rPr lang="en-US" dirty="0" err="1">
                <a:solidFill>
                  <a:srgbClr val="859900"/>
                </a:solidFill>
                <a:latin typeface="Inconsolata" pitchFamily="49" charset="0"/>
              </a:rPr>
              <a:t>Int</a:t>
            </a:r>
            <a:r>
              <a:rPr lang="en-US" dirty="0">
                <a:latin typeface="Inconsolata" pitchFamily="49" charset="0"/>
              </a:rPr>
              <a:t>) </a:t>
            </a:r>
            <a:r>
              <a:rPr lang="en-US" dirty="0" smtClean="0">
                <a:latin typeface="Inconsolata" pitchFamily="49" charset="0"/>
              </a:rPr>
              <a:t>→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Element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70C0"/>
                </a:solidFill>
                <a:latin typeface="Inconsolata" pitchFamily="49" charset="0"/>
              </a:rPr>
              <a:t>display</a:t>
            </a:r>
            <a:r>
              <a:rPr lang="en-US" dirty="0" smtClean="0">
                <a:solidFill>
                  <a:srgbClr val="268BD2"/>
                </a:solidFill>
                <a:latin typeface="Inconsolata" pitchFamily="49" charset="0"/>
              </a:rPr>
              <a:t> </a:t>
            </a:r>
            <a:r>
              <a:rPr lang="en-US" dirty="0" smtClean="0">
                <a:latin typeface="Inconsolata" pitchFamily="49" charset="0"/>
              </a:rPr>
              <a:t>(</a:t>
            </a:r>
            <a:r>
              <a:rPr lang="en-US" dirty="0" err="1" smtClean="0">
                <a:solidFill>
                  <a:srgbClr val="268BD2"/>
                </a:solidFill>
                <a:latin typeface="Inconsolata" pitchFamily="49" charset="0"/>
              </a:rPr>
              <a:t>w</a:t>
            </a:r>
            <a:r>
              <a:rPr lang="en-US" dirty="0" err="1" smtClean="0">
                <a:latin typeface="Inconsolata" pitchFamily="49" charset="0"/>
              </a:rPr>
              <a:t>,</a:t>
            </a:r>
            <a:r>
              <a:rPr lang="en-US" dirty="0" err="1" smtClean="0">
                <a:solidFill>
                  <a:srgbClr val="268BD2"/>
                </a:solidFill>
                <a:latin typeface="Inconsolata" pitchFamily="49" charset="0"/>
              </a:rPr>
              <a:t>h</a:t>
            </a:r>
            <a:r>
              <a:rPr lang="en-US" dirty="0" smtClean="0">
                <a:latin typeface="Inconsolata" pitchFamily="49" charset="0"/>
              </a:rPr>
              <a:t>) (</a:t>
            </a:r>
            <a:r>
              <a:rPr lang="en-US" dirty="0" err="1" smtClean="0">
                <a:solidFill>
                  <a:srgbClr val="268BD2"/>
                </a:solidFill>
                <a:latin typeface="Inconsolata" pitchFamily="49" charset="0"/>
              </a:rPr>
              <a:t>x</a:t>
            </a:r>
            <a:r>
              <a:rPr lang="en-US" dirty="0" err="1" smtClean="0">
                <a:latin typeface="Inconsolata" pitchFamily="49" charset="0"/>
              </a:rPr>
              <a:t>,</a:t>
            </a:r>
            <a:r>
              <a:rPr lang="en-US" dirty="0" err="1" smtClean="0">
                <a:solidFill>
                  <a:srgbClr val="268BD2"/>
                </a:solidFill>
                <a:latin typeface="Inconsolata" pitchFamily="49" charset="0"/>
              </a:rPr>
              <a:t>y</a:t>
            </a:r>
            <a:r>
              <a:rPr lang="en-US" dirty="0" smtClean="0">
                <a:latin typeface="Inconsolata" pitchFamily="49" charset="0"/>
              </a:rPr>
              <a:t>) </a:t>
            </a:r>
            <a:r>
              <a:rPr lang="en-US" dirty="0" smtClean="0">
                <a:solidFill>
                  <a:srgbClr val="CB4B16"/>
                </a:solidFill>
                <a:latin typeface="Inconsolata" pitchFamily="49" charset="0"/>
              </a:rPr>
              <a:t>=</a:t>
            </a:r>
            <a:r>
              <a:rPr lang="en-US" dirty="0" smtClean="0">
                <a:latin typeface="Inconsolata" pitchFamily="49" charset="0"/>
              </a:rPr>
              <a:t> ...</a:t>
            </a:r>
          </a:p>
          <a:p>
            <a:pPr marL="0" indent="0">
              <a:buNone/>
            </a:pPr>
            <a:endParaRPr lang="en-US" dirty="0">
              <a:latin typeface="Inconsolata" pitchFamily="49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0070C0"/>
                </a:solidFill>
                <a:latin typeface="Inconsolata" pitchFamily="49" charset="0"/>
              </a:rPr>
              <a:t>lift2</a:t>
            </a:r>
            <a:r>
              <a:rPr lang="en-US" dirty="0" smtClean="0">
                <a:solidFill>
                  <a:srgbClr val="268BD2"/>
                </a:solidFill>
                <a:latin typeface="Inconsolata" pitchFamily="49" charset="0"/>
              </a:rPr>
              <a:t> </a:t>
            </a:r>
            <a:r>
              <a:rPr lang="en-US" dirty="0" smtClean="0">
                <a:solidFill>
                  <a:srgbClr val="CB4B16"/>
                </a:solidFill>
                <a:latin typeface="Inconsolata" pitchFamily="49" charset="0"/>
              </a:rPr>
              <a:t>:</a:t>
            </a:r>
            <a:r>
              <a:rPr lang="en-US" dirty="0" smtClean="0">
                <a:latin typeface="Inconsolata" pitchFamily="49" charset="0"/>
              </a:rPr>
              <a:t> (a → b → c) →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Signal</a:t>
            </a:r>
            <a:r>
              <a:rPr lang="en-US" dirty="0" smtClean="0">
                <a:latin typeface="Inconsolata" pitchFamily="49" charset="0"/>
              </a:rPr>
              <a:t> </a:t>
            </a:r>
            <a:r>
              <a:rPr lang="en-US" dirty="0">
                <a:latin typeface="Inconsolata" pitchFamily="49" charset="0"/>
              </a:rPr>
              <a:t>a </a:t>
            </a:r>
            <a:r>
              <a:rPr lang="en-US" dirty="0" smtClean="0">
                <a:latin typeface="Inconsolata" pitchFamily="49" charset="0"/>
              </a:rPr>
              <a:t>→ </a:t>
            </a:r>
            <a:r>
              <a:rPr lang="en-US" dirty="0">
                <a:solidFill>
                  <a:srgbClr val="859900"/>
                </a:solidFill>
                <a:latin typeface="Inconsolata" pitchFamily="49" charset="0"/>
              </a:rPr>
              <a:t>Signal</a:t>
            </a:r>
            <a:r>
              <a:rPr lang="en-US" dirty="0">
                <a:latin typeface="Inconsolata" pitchFamily="49" charset="0"/>
              </a:rPr>
              <a:t> </a:t>
            </a:r>
            <a:r>
              <a:rPr lang="en-US" dirty="0" smtClean="0">
                <a:latin typeface="Inconsolata" pitchFamily="49" charset="0"/>
              </a:rPr>
              <a:t>b → </a:t>
            </a:r>
            <a:r>
              <a:rPr lang="en-US" dirty="0">
                <a:solidFill>
                  <a:srgbClr val="859900"/>
                </a:solidFill>
                <a:latin typeface="Inconsolata" pitchFamily="49" charset="0"/>
              </a:rPr>
              <a:t>Signal</a:t>
            </a:r>
            <a:r>
              <a:rPr lang="en-US" dirty="0">
                <a:latin typeface="Inconsolata" pitchFamily="49" charset="0"/>
              </a:rPr>
              <a:t> </a:t>
            </a:r>
            <a:r>
              <a:rPr lang="en-US" dirty="0" smtClean="0">
                <a:latin typeface="Inconsolata" pitchFamily="49" charset="0"/>
              </a:rPr>
              <a:t>c</a:t>
            </a:r>
            <a:endParaRPr lang="en-US" dirty="0">
              <a:latin typeface="Inconsolata" pitchFamily="49" charset="0"/>
            </a:endParaRPr>
          </a:p>
          <a:p>
            <a:pPr marL="0" indent="0">
              <a:buNone/>
            </a:pPr>
            <a:endParaRPr lang="en-US" dirty="0">
              <a:latin typeface="Inconsolata" pitchFamily="49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0070C0"/>
                </a:solidFill>
                <a:latin typeface="Inconsolata" pitchFamily="49" charset="0"/>
              </a:rPr>
              <a:t>main </a:t>
            </a:r>
            <a:r>
              <a:rPr lang="en-US" dirty="0" smtClean="0">
                <a:solidFill>
                  <a:srgbClr val="CB4B16"/>
                </a:solidFill>
                <a:latin typeface="Inconsolata" pitchFamily="49" charset="0"/>
              </a:rPr>
              <a:t>=</a:t>
            </a:r>
            <a:r>
              <a:rPr lang="en-US" dirty="0" smtClean="0">
                <a:latin typeface="Inconsolata" pitchFamily="49" charset="0"/>
              </a:rPr>
              <a:t> </a:t>
            </a:r>
            <a:r>
              <a:rPr lang="en-US" dirty="0" smtClean="0">
                <a:solidFill>
                  <a:srgbClr val="268BD2"/>
                </a:solidFill>
                <a:latin typeface="Inconsolata" pitchFamily="49" charset="0"/>
              </a:rPr>
              <a:t>lift2 display </a:t>
            </a:r>
            <a:r>
              <a:rPr lang="en-US" dirty="0" err="1" smtClean="0">
                <a:solidFill>
                  <a:srgbClr val="0070C0"/>
                </a:solidFill>
                <a:latin typeface="Inconsolata" pitchFamily="49" charset="0"/>
              </a:rPr>
              <a:t>Window</a:t>
            </a:r>
            <a:r>
              <a:rPr lang="en-US" dirty="0" err="1" smtClean="0">
                <a:latin typeface="Inconsolata" pitchFamily="49" charset="0"/>
              </a:rPr>
              <a:t>.</a:t>
            </a:r>
            <a:r>
              <a:rPr lang="en-US" dirty="0" err="1" smtClean="0">
                <a:solidFill>
                  <a:srgbClr val="268BD2"/>
                </a:solidFill>
                <a:latin typeface="Inconsolata" pitchFamily="49" charset="0"/>
              </a:rPr>
              <a:t>dimensions</a:t>
            </a:r>
            <a:r>
              <a:rPr lang="en-US" dirty="0" smtClean="0">
                <a:latin typeface="Inconsolata" pitchFamily="49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Inconsolata" pitchFamily="49" charset="0"/>
              </a:rPr>
              <a:t>Mouse</a:t>
            </a:r>
            <a:r>
              <a:rPr lang="en-US" dirty="0" err="1" smtClean="0">
                <a:latin typeface="Inconsolata" pitchFamily="49" charset="0"/>
              </a:rPr>
              <a:t>.</a:t>
            </a:r>
            <a:r>
              <a:rPr lang="en-US" dirty="0" err="1" smtClean="0">
                <a:solidFill>
                  <a:srgbClr val="268BD2"/>
                </a:solidFill>
                <a:latin typeface="Inconsolata" pitchFamily="49" charset="0"/>
              </a:rPr>
              <a:t>position</a:t>
            </a:r>
            <a:endParaRPr lang="en-US" dirty="0" smtClean="0">
              <a:solidFill>
                <a:srgbClr val="268BD2"/>
              </a:solidFill>
              <a:latin typeface="Inconsolata" pitchFamily="49" charset="0"/>
            </a:endParaRP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  <a:latin typeface="Inconsolata" pitchFamily="49" charset="0"/>
              </a:rPr>
              <a:t>m</a:t>
            </a:r>
            <a:r>
              <a:rPr lang="en-US" dirty="0" smtClean="0">
                <a:solidFill>
                  <a:srgbClr val="0070C0"/>
                </a:solidFill>
                <a:latin typeface="Inconsolata" pitchFamily="49" charset="0"/>
              </a:rPr>
              <a:t>ain</a:t>
            </a:r>
            <a:r>
              <a:rPr lang="en-US" dirty="0" smtClean="0">
                <a:solidFill>
                  <a:schemeClr val="bg1">
                    <a:lumMod val="75000"/>
                  </a:schemeClr>
                </a:solidFill>
                <a:latin typeface="Inconsolata" pitchFamily="49" charset="0"/>
              </a:rPr>
              <a:t> </a:t>
            </a:r>
            <a:r>
              <a:rPr lang="en-US" dirty="0" smtClean="0">
                <a:solidFill>
                  <a:srgbClr val="CB4B16"/>
                </a:solidFill>
                <a:latin typeface="Inconsolata" pitchFamily="49" charset="0"/>
              </a:rPr>
              <a:t>=</a:t>
            </a:r>
            <a:r>
              <a:rPr lang="en-US" dirty="0" smtClean="0">
                <a:solidFill>
                  <a:schemeClr val="bg1">
                    <a:lumMod val="75000"/>
                  </a:schemeClr>
                </a:solidFill>
                <a:latin typeface="Inconsolata" pitchFamily="49" charset="0"/>
              </a:rPr>
              <a:t> </a:t>
            </a:r>
            <a:r>
              <a:rPr lang="en-US" dirty="0" smtClean="0">
                <a:solidFill>
                  <a:srgbClr val="268BD2"/>
                </a:solidFill>
                <a:latin typeface="Inconsolata" pitchFamily="49" charset="0"/>
              </a:rPr>
              <a:t>display </a:t>
            </a:r>
            <a:r>
              <a:rPr lang="en-US" dirty="0" smtClean="0">
                <a:solidFill>
                  <a:srgbClr val="D33682"/>
                </a:solidFill>
                <a:latin typeface="Inconsolata" pitchFamily="49" charset="0"/>
              </a:rPr>
              <a:t>&lt;~</a:t>
            </a:r>
            <a:r>
              <a:rPr lang="en-US" dirty="0" smtClean="0">
                <a:solidFill>
                  <a:schemeClr val="bg1">
                    <a:lumMod val="75000"/>
                  </a:schemeClr>
                </a:solidFill>
                <a:latin typeface="Inconsolata" pitchFamily="49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Inconsolata" pitchFamily="49" charset="0"/>
              </a:rPr>
              <a:t>Window</a:t>
            </a:r>
            <a:r>
              <a:rPr lang="en-US" dirty="0" err="1" smtClean="0">
                <a:latin typeface="Inconsolata" pitchFamily="49" charset="0"/>
              </a:rPr>
              <a:t>.</a:t>
            </a:r>
            <a:r>
              <a:rPr lang="en-US" dirty="0" err="1" smtClean="0">
                <a:solidFill>
                  <a:srgbClr val="268BD2"/>
                </a:solidFill>
                <a:latin typeface="Inconsolata" pitchFamily="49" charset="0"/>
              </a:rPr>
              <a:t>dimensions</a:t>
            </a:r>
            <a:r>
              <a:rPr lang="en-US" dirty="0" smtClean="0">
                <a:solidFill>
                  <a:schemeClr val="bg1">
                    <a:lumMod val="75000"/>
                  </a:schemeClr>
                </a:solidFill>
                <a:latin typeface="Inconsolata" pitchFamily="49" charset="0"/>
              </a:rPr>
              <a:t> </a:t>
            </a:r>
            <a:r>
              <a:rPr lang="en-US" dirty="0" smtClean="0">
                <a:solidFill>
                  <a:srgbClr val="D33682"/>
                </a:solidFill>
                <a:latin typeface="Inconsolata" pitchFamily="49" charset="0"/>
              </a:rPr>
              <a:t>~</a:t>
            </a:r>
            <a:r>
              <a:rPr lang="en-US" dirty="0" smtClean="0">
                <a:solidFill>
                  <a:schemeClr val="bg1">
                    <a:lumMod val="75000"/>
                  </a:schemeClr>
                </a:solidFill>
                <a:latin typeface="Inconsolata" pitchFamily="49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Inconsolata" pitchFamily="49" charset="0"/>
              </a:rPr>
              <a:t>Mouse</a:t>
            </a:r>
            <a:r>
              <a:rPr lang="en-US" dirty="0" err="1" smtClean="0">
                <a:latin typeface="Inconsolata" pitchFamily="49" charset="0"/>
              </a:rPr>
              <a:t>.</a:t>
            </a:r>
            <a:r>
              <a:rPr lang="en-US" dirty="0" err="1" smtClean="0">
                <a:solidFill>
                  <a:srgbClr val="268BD2"/>
                </a:solidFill>
                <a:latin typeface="Inconsolata" pitchFamily="49" charset="0"/>
              </a:rPr>
              <a:t>position</a:t>
            </a:r>
            <a:endParaRPr lang="en-US" dirty="0" smtClean="0">
              <a:solidFill>
                <a:srgbClr val="268BD2"/>
              </a:solidFill>
              <a:latin typeface="Inconsolata" pitchFamily="49" charset="0"/>
            </a:endParaRPr>
          </a:p>
          <a:p>
            <a:pPr marL="0" indent="0">
              <a:buNone/>
            </a:pPr>
            <a:endParaRPr lang="en-US" dirty="0">
              <a:solidFill>
                <a:schemeClr val="bg1">
                  <a:lumMod val="75000"/>
                </a:schemeClr>
              </a:solidFill>
              <a:latin typeface="Inconsolata" pitchFamily="49" charset="0"/>
            </a:endParaRPr>
          </a:p>
          <a:p>
            <a:pPr marL="0" indent="0" algn="ctr">
              <a:buNone/>
            </a:pPr>
            <a:r>
              <a:rPr lang="en-US" dirty="0" smtClean="0">
                <a:solidFill>
                  <a:schemeClr val="bg1">
                    <a:lumMod val="50000"/>
                  </a:schemeClr>
                </a:solidFill>
                <a:hlinkClick r:id="rId2"/>
              </a:rPr>
              <a:t>Let’s see it!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51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Stateful</a:t>
            </a:r>
            <a:r>
              <a:rPr lang="en-US" dirty="0" smtClean="0"/>
              <a:t> Signals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dirty="0" smtClean="0"/>
              <a:t>How can a signal depend on the past?</a:t>
            </a:r>
          </a:p>
          <a:p>
            <a:pPr marL="0" indent="0">
              <a:buNone/>
            </a:pPr>
            <a:endParaRPr lang="en-US" dirty="0" smtClean="0">
              <a:latin typeface="Inconsolata" pitchFamily="49" charset="0"/>
            </a:endParaRPr>
          </a:p>
          <a:p>
            <a:pPr marL="0" indent="0">
              <a:buNone/>
            </a:pPr>
            <a:endParaRPr lang="en-US" dirty="0">
              <a:latin typeface="Inconsolata" pitchFamily="49" charset="0"/>
            </a:endParaRPr>
          </a:p>
          <a:p>
            <a:pPr marL="0" indent="0">
              <a:buNone/>
            </a:pPr>
            <a:endParaRPr lang="en-US" dirty="0" smtClean="0">
              <a:latin typeface="Inconsolata" pitchFamily="49" charset="0"/>
            </a:endParaRPr>
          </a:p>
          <a:p>
            <a:pPr marL="0" indent="0">
              <a:buNone/>
            </a:pPr>
            <a:endParaRPr lang="en-US" dirty="0">
              <a:latin typeface="Inconsolata" pitchFamily="49" charset="0"/>
            </a:endParaRPr>
          </a:p>
          <a:p>
            <a:pPr marL="0" indent="0">
              <a:buNone/>
            </a:pPr>
            <a:endParaRPr lang="en-US" dirty="0">
              <a:latin typeface="Inconsolata" pitchFamily="49" charset="0"/>
            </a:endParaRPr>
          </a:p>
          <a:p>
            <a:pPr marL="0" indent="0" algn="ctr">
              <a:buNone/>
            </a:pPr>
            <a:r>
              <a:rPr lang="en-US" dirty="0" err="1" smtClean="0">
                <a:solidFill>
                  <a:srgbClr val="0070C0"/>
                </a:solidFill>
                <a:latin typeface="Inconsolata" pitchFamily="49" charset="0"/>
              </a:rPr>
              <a:t>foldp</a:t>
            </a:r>
            <a:r>
              <a:rPr lang="en-US" dirty="0" smtClean="0">
                <a:solidFill>
                  <a:srgbClr val="0070C0"/>
                </a:solidFill>
                <a:latin typeface="Inconsolata" pitchFamily="49" charset="0"/>
              </a:rPr>
              <a:t> </a:t>
            </a:r>
            <a:r>
              <a:rPr lang="en-US" dirty="0" smtClean="0">
                <a:solidFill>
                  <a:srgbClr val="CB4B16"/>
                </a:solidFill>
                <a:latin typeface="Inconsolata" pitchFamily="49" charset="0"/>
              </a:rPr>
              <a:t>:</a:t>
            </a:r>
            <a:r>
              <a:rPr lang="en-US" dirty="0" smtClean="0">
                <a:latin typeface="Inconsolata" pitchFamily="49" charset="0"/>
              </a:rPr>
              <a:t> (a → b → b) → b →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Signal</a:t>
            </a:r>
            <a:r>
              <a:rPr lang="en-US" dirty="0" smtClean="0">
                <a:latin typeface="Inconsolata" pitchFamily="49" charset="0"/>
              </a:rPr>
              <a:t> a →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Signal</a:t>
            </a:r>
            <a:r>
              <a:rPr lang="en-US" dirty="0" smtClean="0">
                <a:latin typeface="Inconsolata" pitchFamily="49" charset="0"/>
              </a:rPr>
              <a:t> b</a:t>
            </a:r>
          </a:p>
          <a:p>
            <a:pPr marL="0" indent="0" algn="ctr">
              <a:buNone/>
            </a:pPr>
            <a:endParaRPr lang="en-US" dirty="0">
              <a:latin typeface="Inconsolata" pitchFamily="49" charset="0"/>
            </a:endParaRPr>
          </a:p>
          <a:p>
            <a:pPr marL="0" indent="0" algn="ctr">
              <a:buNone/>
            </a:pPr>
            <a:r>
              <a:rPr lang="en-US" dirty="0" err="1" smtClean="0">
                <a:solidFill>
                  <a:srgbClr val="0070C0"/>
                </a:solidFill>
                <a:latin typeface="Inconsolata" pitchFamily="49" charset="0"/>
              </a:rPr>
              <a:t>clickCount</a:t>
            </a:r>
            <a:r>
              <a:rPr lang="en-US" dirty="0" smtClean="0">
                <a:solidFill>
                  <a:srgbClr val="0070C0"/>
                </a:solidFill>
                <a:latin typeface="Inconsolata" pitchFamily="49" charset="0"/>
              </a:rPr>
              <a:t> </a:t>
            </a:r>
            <a:r>
              <a:rPr lang="en-US" dirty="0" smtClean="0">
                <a:solidFill>
                  <a:srgbClr val="CB4B16"/>
                </a:solidFill>
                <a:latin typeface="Inconsolata" pitchFamily="49" charset="0"/>
              </a:rPr>
              <a:t>=</a:t>
            </a:r>
            <a:r>
              <a:rPr lang="en-US" dirty="0" smtClean="0">
                <a:latin typeface="Inconsolata" pitchFamily="49" charset="0"/>
              </a:rPr>
              <a:t> </a:t>
            </a:r>
            <a:r>
              <a:rPr lang="en-US" dirty="0" err="1" smtClean="0">
                <a:solidFill>
                  <a:srgbClr val="268BD2"/>
                </a:solidFill>
                <a:latin typeface="Inconsolata" pitchFamily="49" charset="0"/>
              </a:rPr>
              <a:t>foldp</a:t>
            </a:r>
            <a:r>
              <a:rPr lang="en-US" dirty="0" smtClean="0">
                <a:solidFill>
                  <a:srgbClr val="268BD2"/>
                </a:solidFill>
                <a:latin typeface="Inconsolata" pitchFamily="49" charset="0"/>
              </a:rPr>
              <a:t> </a:t>
            </a:r>
            <a:r>
              <a:rPr lang="en-US" dirty="0" smtClean="0">
                <a:latin typeface="Inconsolata" pitchFamily="49" charset="0"/>
              </a:rPr>
              <a:t>(\_ </a:t>
            </a:r>
            <a:r>
              <a:rPr lang="en-US" dirty="0" smtClean="0">
                <a:solidFill>
                  <a:srgbClr val="268BD2"/>
                </a:solidFill>
                <a:latin typeface="Inconsolata" pitchFamily="49" charset="0"/>
              </a:rPr>
              <a:t>c</a:t>
            </a:r>
            <a:r>
              <a:rPr lang="en-US" dirty="0" smtClean="0">
                <a:latin typeface="Inconsolata" pitchFamily="49" charset="0"/>
              </a:rPr>
              <a:t> → </a:t>
            </a:r>
            <a:r>
              <a:rPr lang="en-US" dirty="0" smtClean="0">
                <a:solidFill>
                  <a:srgbClr val="268BD2"/>
                </a:solidFill>
                <a:latin typeface="Inconsolata" pitchFamily="49" charset="0"/>
              </a:rPr>
              <a:t>c</a:t>
            </a:r>
            <a:r>
              <a:rPr lang="en-US" dirty="0" smtClean="0">
                <a:latin typeface="Inconsolata" pitchFamily="49" charset="0"/>
              </a:rPr>
              <a:t>+</a:t>
            </a:r>
            <a:r>
              <a:rPr lang="en-US" dirty="0" smtClean="0">
                <a:solidFill>
                  <a:srgbClr val="D33682"/>
                </a:solidFill>
                <a:latin typeface="Inconsolata" pitchFamily="49" charset="0"/>
              </a:rPr>
              <a:t>1</a:t>
            </a:r>
            <a:r>
              <a:rPr lang="en-US" dirty="0" smtClean="0">
                <a:latin typeface="Inconsolata" pitchFamily="49" charset="0"/>
              </a:rPr>
              <a:t>) </a:t>
            </a:r>
            <a:r>
              <a:rPr lang="en-US" dirty="0" smtClean="0">
                <a:solidFill>
                  <a:srgbClr val="D33682"/>
                </a:solidFill>
                <a:latin typeface="Inconsolata" pitchFamily="49" charset="0"/>
              </a:rPr>
              <a:t>0</a:t>
            </a:r>
            <a:r>
              <a:rPr lang="en-US" dirty="0" smtClean="0">
                <a:latin typeface="Inconsolata" pitchFamily="49" charset="0"/>
              </a:rPr>
              <a:t> </a:t>
            </a:r>
            <a:r>
              <a:rPr lang="en-US" dirty="0" err="1" smtClean="0">
                <a:solidFill>
                  <a:srgbClr val="0070C0"/>
                </a:solidFill>
                <a:latin typeface="Inconsolata" pitchFamily="49" charset="0"/>
              </a:rPr>
              <a:t>Mouse</a:t>
            </a:r>
            <a:r>
              <a:rPr lang="en-US" dirty="0" err="1" smtClean="0">
                <a:latin typeface="Inconsolata" pitchFamily="49" charset="0"/>
              </a:rPr>
              <a:t>.</a:t>
            </a:r>
            <a:r>
              <a:rPr lang="en-US" dirty="0" err="1" smtClean="0">
                <a:solidFill>
                  <a:srgbClr val="268BD2"/>
                </a:solidFill>
                <a:latin typeface="Inconsolata" pitchFamily="49" charset="0"/>
              </a:rPr>
              <a:t>clicks</a:t>
            </a:r>
            <a:endParaRPr lang="en-US" dirty="0" smtClean="0">
              <a:solidFill>
                <a:srgbClr val="268BD2"/>
              </a:solidFill>
              <a:latin typeface="Inconsolata" pitchFamily="49" charset="0"/>
            </a:endParaRPr>
          </a:p>
          <a:p>
            <a:pPr marL="0" indent="0" algn="ctr">
              <a:buNone/>
            </a:pPr>
            <a:endParaRPr lang="en-US" dirty="0">
              <a:solidFill>
                <a:srgbClr val="268BD2"/>
              </a:solidFill>
              <a:latin typeface="Inconsolata" pitchFamily="49" charset="0"/>
            </a:endParaRPr>
          </a:p>
          <a:p>
            <a:pPr marL="0" indent="0" algn="ctr">
              <a:buNone/>
            </a:pPr>
            <a:r>
              <a:rPr lang="en-US" dirty="0" smtClean="0">
                <a:hlinkClick r:id="rId2"/>
              </a:rPr>
              <a:t>Let’s see it!</a:t>
            </a:r>
            <a:endParaRPr lang="en-US" dirty="0" smtClean="0"/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1905000" y="2362200"/>
            <a:ext cx="1882941" cy="1524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US" dirty="0" err="1" smtClean="0">
                <a:solidFill>
                  <a:srgbClr val="0070C0"/>
                </a:solidFill>
                <a:latin typeface="Inconsolata" pitchFamily="49" charset="0"/>
              </a:rPr>
              <a:t>foldl</a:t>
            </a:r>
            <a:endParaRPr lang="en-US" dirty="0" smtClean="0">
              <a:solidFill>
                <a:srgbClr val="0070C0"/>
              </a:solidFill>
              <a:latin typeface="Inconsolata" pitchFamily="49" charset="0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en-US" dirty="0" err="1" smtClean="0">
                <a:solidFill>
                  <a:srgbClr val="0070C0"/>
                </a:solidFill>
                <a:latin typeface="Inconsolata" pitchFamily="49" charset="0"/>
              </a:rPr>
              <a:t>foldr</a:t>
            </a:r>
            <a:endParaRPr lang="en-US" dirty="0" smtClean="0">
              <a:solidFill>
                <a:srgbClr val="0070C0"/>
              </a:solidFill>
              <a:latin typeface="Inconsolata" pitchFamily="49" charset="0"/>
            </a:endParaRPr>
          </a:p>
          <a:p>
            <a:pPr marL="0" indent="0" algn="ctr">
              <a:buFont typeface="Arial" pitchFamily="34" charset="0"/>
              <a:buNone/>
            </a:pPr>
            <a:r>
              <a:rPr lang="en-US" dirty="0" err="1" smtClean="0">
                <a:solidFill>
                  <a:srgbClr val="0070C0"/>
                </a:solidFill>
                <a:latin typeface="Inconsolata" pitchFamily="49" charset="0"/>
              </a:rPr>
              <a:t>foldp</a:t>
            </a:r>
            <a:endParaRPr lang="en-US" dirty="0" smtClean="0">
              <a:solidFill>
                <a:srgbClr val="0070C0"/>
              </a:solidFill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3657600" y="2362200"/>
            <a:ext cx="3583404" cy="1524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Courier New" pitchFamily="49" charset="0"/>
              <a:buChar char="o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en-US" dirty="0" smtClean="0"/>
              <a:t>“fold from the left”</a:t>
            </a:r>
          </a:p>
          <a:p>
            <a:pPr marL="0" indent="0" algn="ctr">
              <a:buFont typeface="Arial" pitchFamily="34" charset="0"/>
              <a:buNone/>
            </a:pPr>
            <a:r>
              <a:rPr lang="en-US" dirty="0" smtClean="0"/>
              <a:t>“fold from the right”</a:t>
            </a:r>
          </a:p>
          <a:p>
            <a:pPr marL="0" indent="0" algn="ctr">
              <a:buFont typeface="Arial" pitchFamily="34" charset="0"/>
              <a:buNone/>
            </a:pPr>
            <a:r>
              <a:rPr lang="en-US" dirty="0" smtClean="0"/>
              <a:t>“fold from the past”</a:t>
            </a:r>
          </a:p>
        </p:txBody>
      </p:sp>
    </p:spTree>
    <p:extLst>
      <p:ext uri="{BB962C8B-B14F-4D97-AF65-F5344CB8AC3E}">
        <p14:creationId xmlns:p14="http://schemas.microsoft.com/office/powerpoint/2010/main" val="2882798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6" grpId="0" uiExpand="1" build="p"/>
      <p:bldP spid="7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Purely Functional Games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Any game has four major components:</a:t>
            </a:r>
          </a:p>
          <a:p>
            <a:pPr lvl="1"/>
            <a:r>
              <a:rPr lang="en-US" dirty="0"/>
              <a:t>Input</a:t>
            </a:r>
          </a:p>
          <a:p>
            <a:pPr lvl="1"/>
            <a:r>
              <a:rPr lang="en-US" dirty="0" smtClean="0"/>
              <a:t>Model</a:t>
            </a:r>
            <a:endParaRPr lang="en-US" dirty="0" smtClean="0"/>
          </a:p>
          <a:p>
            <a:pPr lvl="1"/>
            <a:r>
              <a:rPr lang="en-US" dirty="0" smtClean="0"/>
              <a:t>Update</a:t>
            </a:r>
          </a:p>
          <a:p>
            <a:pPr lvl="1"/>
            <a:r>
              <a:rPr lang="en-US" dirty="0" smtClean="0"/>
              <a:t>Display</a:t>
            </a:r>
          </a:p>
          <a:p>
            <a:endParaRPr lang="en-US" dirty="0"/>
          </a:p>
          <a:p>
            <a:r>
              <a:rPr lang="en-US" dirty="0" smtClean="0"/>
              <a:t>In Elm, all 4 component </a:t>
            </a:r>
            <a:r>
              <a:rPr lang="en-US" i="1" dirty="0" smtClean="0"/>
              <a:t>must </a:t>
            </a:r>
            <a:r>
              <a:rPr lang="en-US" dirty="0" smtClean="0"/>
              <a:t> be cleanly separated!</a:t>
            </a:r>
          </a:p>
          <a:p>
            <a:pPr lvl="1"/>
            <a:r>
              <a:rPr lang="en-US" dirty="0" smtClean="0"/>
              <a:t>The game will be </a:t>
            </a:r>
            <a:r>
              <a:rPr lang="en-US" dirty="0" err="1" smtClean="0"/>
              <a:t>unwritable</a:t>
            </a:r>
            <a:r>
              <a:rPr lang="en-US" dirty="0" smtClean="0"/>
              <a:t> without this structure.</a:t>
            </a:r>
          </a:p>
          <a:p>
            <a:pPr lvl="1"/>
            <a:r>
              <a:rPr lang="en-US" dirty="0" smtClean="0"/>
              <a:t>Good architecture is easy when there is no other option.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281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Purely Functional Games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>
                <a:hlinkClick r:id="rId2"/>
              </a:rPr>
              <a:t>Let’s write one!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5783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Asynchrony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00200"/>
            <a:ext cx="83820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dirty="0" smtClean="0"/>
              <a:t>Asynchronous </a:t>
            </a:r>
            <a:r>
              <a:rPr lang="en-US" dirty="0" smtClean="0">
                <a:hlinkClick r:id="rId2"/>
              </a:rPr>
              <a:t>HTTP</a:t>
            </a:r>
            <a:r>
              <a:rPr lang="en-US" dirty="0" smtClean="0"/>
              <a:t> and </a:t>
            </a:r>
            <a:r>
              <a:rPr lang="en-US" dirty="0" err="1" smtClean="0">
                <a:hlinkClick r:id="rId3"/>
              </a:rPr>
              <a:t>WebSockets</a:t>
            </a:r>
            <a:r>
              <a:rPr lang="en-US" dirty="0" smtClean="0"/>
              <a:t> </a:t>
            </a:r>
            <a:r>
              <a:rPr lang="en-US" dirty="0" smtClean="0">
                <a:hlinkClick r:id="rId4"/>
              </a:rPr>
              <a:t>without callbacks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dirty="0">
              <a:latin typeface="Inconsolata" pitchFamily="49" charset="0"/>
            </a:endParaRP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  <a:latin typeface="Inconsolata" pitchFamily="49" charset="0"/>
              </a:rPr>
              <a:t>send</a:t>
            </a:r>
            <a:r>
              <a:rPr lang="en-US" dirty="0">
                <a:latin typeface="Inconsolata" pitchFamily="49" charset="0"/>
              </a:rPr>
              <a:t> </a:t>
            </a:r>
            <a:r>
              <a:rPr lang="en-US" dirty="0" smtClean="0">
                <a:solidFill>
                  <a:srgbClr val="CB4B16"/>
                </a:solidFill>
                <a:latin typeface="Inconsolata" pitchFamily="49" charset="0"/>
              </a:rPr>
              <a:t>:</a:t>
            </a:r>
            <a:r>
              <a:rPr lang="en-US" dirty="0">
                <a:latin typeface="Inconsolata" pitchFamily="49" charset="0"/>
              </a:rPr>
              <a:t> </a:t>
            </a:r>
            <a:r>
              <a:rPr lang="en-US" dirty="0">
                <a:solidFill>
                  <a:srgbClr val="859900"/>
                </a:solidFill>
                <a:latin typeface="Inconsolata" pitchFamily="49" charset="0"/>
              </a:rPr>
              <a:t>Signal</a:t>
            </a:r>
            <a:r>
              <a:rPr lang="en-US" dirty="0">
                <a:latin typeface="Inconsolata" pitchFamily="49" charset="0"/>
              </a:rPr>
              <a:t> (</a:t>
            </a:r>
            <a:r>
              <a:rPr lang="en-US" dirty="0">
                <a:solidFill>
                  <a:srgbClr val="859900"/>
                </a:solidFill>
                <a:latin typeface="Inconsolata" pitchFamily="49" charset="0"/>
              </a:rPr>
              <a:t>Request</a:t>
            </a:r>
            <a:r>
              <a:rPr lang="en-US" dirty="0">
                <a:latin typeface="Inconsolata" pitchFamily="49" charset="0"/>
              </a:rPr>
              <a:t> a</a:t>
            </a:r>
            <a:r>
              <a:rPr lang="en-US" dirty="0" smtClean="0">
                <a:latin typeface="Inconsolata" pitchFamily="49" charset="0"/>
              </a:rPr>
              <a:t>) → </a:t>
            </a:r>
            <a:r>
              <a:rPr lang="en-US" dirty="0">
                <a:solidFill>
                  <a:srgbClr val="859900"/>
                </a:solidFill>
                <a:latin typeface="Inconsolata" pitchFamily="49" charset="0"/>
              </a:rPr>
              <a:t>Signal</a:t>
            </a:r>
            <a:r>
              <a:rPr lang="en-US" dirty="0">
                <a:latin typeface="Inconsolata" pitchFamily="49" charset="0"/>
              </a:rPr>
              <a:t> (</a:t>
            </a:r>
            <a:r>
              <a:rPr lang="en-US" dirty="0">
                <a:solidFill>
                  <a:srgbClr val="859900"/>
                </a:solidFill>
                <a:latin typeface="Inconsolata" pitchFamily="49" charset="0"/>
              </a:rPr>
              <a:t>Response</a:t>
            </a:r>
            <a:r>
              <a:rPr lang="en-US" dirty="0">
                <a:latin typeface="Inconsolata" pitchFamily="49" charset="0"/>
              </a:rPr>
              <a:t> </a:t>
            </a:r>
            <a:r>
              <a:rPr lang="en-US" dirty="0">
                <a:solidFill>
                  <a:srgbClr val="859900"/>
                </a:solidFill>
                <a:latin typeface="Inconsolata" pitchFamily="49" charset="0"/>
              </a:rPr>
              <a:t>String</a:t>
            </a:r>
            <a:r>
              <a:rPr lang="en-US" dirty="0" smtClean="0">
                <a:latin typeface="Inconsolata" pitchFamily="49" charset="0"/>
              </a:rPr>
              <a:t>)</a:t>
            </a:r>
          </a:p>
          <a:p>
            <a:pPr marL="0" indent="0">
              <a:buNone/>
            </a:pPr>
            <a:endParaRPr lang="en-US" dirty="0">
              <a:latin typeface="Inconsolata" pitchFamily="49" charset="0"/>
            </a:endParaRPr>
          </a:p>
          <a:p>
            <a:pPr marL="0" indent="0">
              <a:buNone/>
            </a:pPr>
            <a:r>
              <a:rPr lang="en-US" dirty="0" smtClean="0">
                <a:latin typeface="Inconsolata" pitchFamily="49" charset="0"/>
              </a:rPr>
              <a:t>data</a:t>
            </a:r>
            <a:r>
              <a:rPr lang="en-US" dirty="0" smtClean="0">
                <a:solidFill>
                  <a:srgbClr val="0070C0"/>
                </a:solidFill>
                <a:latin typeface="Inconsolata" pitchFamily="49" charset="0"/>
              </a:rPr>
              <a:t>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Response</a:t>
            </a:r>
            <a:r>
              <a:rPr lang="en-US" dirty="0" smtClean="0">
                <a:latin typeface="Inconsolata" pitchFamily="49" charset="0"/>
              </a:rPr>
              <a:t> a </a:t>
            </a:r>
            <a:r>
              <a:rPr lang="en-US" dirty="0" smtClean="0">
                <a:solidFill>
                  <a:srgbClr val="CB4B16"/>
                </a:solidFill>
                <a:latin typeface="Inconsolata" pitchFamily="49" charset="0"/>
              </a:rPr>
              <a:t>=</a:t>
            </a:r>
          </a:p>
          <a:p>
            <a:pPr marL="0" indent="0">
              <a:buNone/>
            </a:pPr>
            <a:r>
              <a:rPr lang="en-US" dirty="0">
                <a:latin typeface="Inconsolata" pitchFamily="49" charset="0"/>
              </a:rPr>
              <a:t> </a:t>
            </a:r>
            <a:r>
              <a:rPr lang="en-US" dirty="0" smtClean="0">
                <a:latin typeface="Inconsolata" pitchFamily="49" charset="0"/>
              </a:rPr>
              <a:t>   </a:t>
            </a:r>
            <a:r>
              <a:rPr lang="en-US" dirty="0" smtClean="0">
                <a:solidFill>
                  <a:srgbClr val="D33682"/>
                </a:solidFill>
                <a:latin typeface="Inconsolata" pitchFamily="49" charset="0"/>
              </a:rPr>
              <a:t>Success</a:t>
            </a:r>
            <a:r>
              <a:rPr lang="en-US" dirty="0" smtClean="0">
                <a:latin typeface="Inconsolata" pitchFamily="49" charset="0"/>
              </a:rPr>
              <a:t> a | </a:t>
            </a:r>
            <a:r>
              <a:rPr lang="en-US" dirty="0" smtClean="0">
                <a:solidFill>
                  <a:srgbClr val="D33682"/>
                </a:solidFill>
                <a:latin typeface="Inconsolata" pitchFamily="49" charset="0"/>
              </a:rPr>
              <a:t>Waiting</a:t>
            </a:r>
            <a:r>
              <a:rPr lang="en-US" dirty="0" smtClean="0">
                <a:latin typeface="Inconsolata" pitchFamily="49" charset="0"/>
              </a:rPr>
              <a:t> | </a:t>
            </a:r>
            <a:r>
              <a:rPr lang="en-US" dirty="0" smtClean="0">
                <a:solidFill>
                  <a:srgbClr val="D33682"/>
                </a:solidFill>
                <a:latin typeface="Inconsolata" pitchFamily="49" charset="0"/>
              </a:rPr>
              <a:t>Failure</a:t>
            </a:r>
            <a:r>
              <a:rPr lang="en-US" dirty="0" smtClean="0">
                <a:latin typeface="Inconsolata" pitchFamily="49" charset="0"/>
              </a:rPr>
              <a:t> </a:t>
            </a:r>
            <a:r>
              <a:rPr lang="en-US" dirty="0" err="1" smtClean="0">
                <a:solidFill>
                  <a:srgbClr val="859900"/>
                </a:solidFill>
                <a:latin typeface="Inconsolata" pitchFamily="49" charset="0"/>
              </a:rPr>
              <a:t>Int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 String</a:t>
            </a:r>
          </a:p>
          <a:p>
            <a:pPr marL="0" indent="0">
              <a:buNone/>
            </a:pPr>
            <a:endParaRPr lang="en-US" dirty="0">
              <a:latin typeface="Inconsolata" pitchFamily="49" charset="0"/>
            </a:endParaRPr>
          </a:p>
          <a:p>
            <a:r>
              <a:rPr lang="en-US" dirty="0" smtClean="0"/>
              <a:t>The requests are decoupled from the responses.</a:t>
            </a:r>
          </a:p>
          <a:p>
            <a:pPr lvl="1"/>
            <a:r>
              <a:rPr lang="en-US" dirty="0" smtClean="0"/>
              <a:t>The response updates whenever it is ready.</a:t>
            </a:r>
          </a:p>
          <a:p>
            <a:pPr lvl="1"/>
            <a:r>
              <a:rPr lang="en-US" dirty="0" smtClean="0">
                <a:hlinkClick r:id="rId5"/>
              </a:rPr>
              <a:t>Let’s see it!</a:t>
            </a:r>
            <a:endParaRPr lang="en-US" dirty="0" smtClean="0"/>
          </a:p>
          <a:p>
            <a:pPr lvl="1"/>
            <a:r>
              <a:rPr lang="en-US" dirty="0" smtClean="0">
                <a:hlinkClick r:id="rId6"/>
              </a:rPr>
              <a:t>And a more complex one.</a:t>
            </a: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513029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bldLvl="2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Review of FRP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Any time-varying value is a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Signal</a:t>
            </a:r>
          </a:p>
          <a:p>
            <a:r>
              <a:rPr lang="en-US" dirty="0" smtClean="0"/>
              <a:t>Built around two core functions: </a:t>
            </a:r>
            <a:r>
              <a:rPr lang="en-US" dirty="0" smtClean="0">
                <a:solidFill>
                  <a:srgbClr val="268BD2"/>
                </a:solidFill>
                <a:latin typeface="Inconsolata" pitchFamily="49" charset="0"/>
              </a:rPr>
              <a:t>lift</a:t>
            </a:r>
            <a:r>
              <a:rPr lang="en-US" dirty="0" smtClean="0"/>
              <a:t> and </a:t>
            </a:r>
            <a:r>
              <a:rPr lang="en-US" dirty="0" err="1" smtClean="0">
                <a:solidFill>
                  <a:srgbClr val="268BD2"/>
                </a:solidFill>
                <a:latin typeface="Inconsolata" pitchFamily="49" charset="0"/>
              </a:rPr>
              <a:t>foldp</a:t>
            </a:r>
            <a:endParaRPr lang="en-US" dirty="0" smtClean="0">
              <a:solidFill>
                <a:srgbClr val="268BD2"/>
              </a:solidFill>
              <a:latin typeface="Inconsolata" pitchFamily="49" charset="0"/>
            </a:endParaRPr>
          </a:p>
          <a:p>
            <a:r>
              <a:rPr lang="en-US" dirty="0" smtClean="0"/>
              <a:t>Asynchronous signals allow us to </a:t>
            </a:r>
            <a:r>
              <a:rPr lang="en-US" dirty="0" smtClean="0">
                <a:hlinkClick r:id="rId2"/>
              </a:rPr>
              <a:t>escape from Callback Hell</a:t>
            </a:r>
            <a:endParaRPr lang="en-US" dirty="0" smtClean="0"/>
          </a:p>
          <a:p>
            <a:r>
              <a:rPr lang="en-US" dirty="0"/>
              <a:t>Allows highly interactive applications with very little </a:t>
            </a:r>
            <a:r>
              <a:rPr lang="en-US" dirty="0" smtClean="0"/>
              <a:t>code</a:t>
            </a:r>
          </a:p>
          <a:p>
            <a:r>
              <a:rPr lang="en-US" dirty="0" smtClean="0"/>
              <a:t>Makes web programming enjoyable!</a:t>
            </a:r>
          </a:p>
        </p:txBody>
      </p:sp>
    </p:spTree>
    <p:extLst>
      <p:ext uri="{BB962C8B-B14F-4D97-AF65-F5344CB8AC3E}">
        <p14:creationId xmlns:p14="http://schemas.microsoft.com/office/powerpoint/2010/main" val="3969079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Holy Cow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Looks like we have extra time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18294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Filtering Signals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en-US" dirty="0" smtClean="0"/>
              <a:t>Sometimes you don’t want every single value.</a:t>
            </a:r>
          </a:p>
          <a:p>
            <a:pPr marL="0" indent="0" algn="ctr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err="1" smtClean="0">
                <a:solidFill>
                  <a:srgbClr val="0070C0"/>
                </a:solidFill>
                <a:latin typeface="Inconsolata" pitchFamily="49" charset="0"/>
              </a:rPr>
              <a:t>keepIf</a:t>
            </a:r>
            <a:r>
              <a:rPr lang="en-US" dirty="0" smtClean="0">
                <a:latin typeface="Inconsolata" pitchFamily="49" charset="0"/>
              </a:rPr>
              <a:t>   </a:t>
            </a:r>
            <a:r>
              <a:rPr lang="en-US" dirty="0" smtClean="0">
                <a:solidFill>
                  <a:srgbClr val="CB4B16"/>
                </a:solidFill>
                <a:latin typeface="Inconsolata" pitchFamily="49" charset="0"/>
              </a:rPr>
              <a:t>:</a:t>
            </a:r>
            <a:r>
              <a:rPr lang="en-US" dirty="0" smtClean="0">
                <a:latin typeface="Inconsolata" pitchFamily="49" charset="0"/>
              </a:rPr>
              <a:t> (a → </a:t>
            </a:r>
            <a:r>
              <a:rPr lang="en-US" dirty="0" err="1" smtClean="0">
                <a:solidFill>
                  <a:srgbClr val="859900"/>
                </a:solidFill>
                <a:latin typeface="Inconsolata" pitchFamily="49" charset="0"/>
              </a:rPr>
              <a:t>Bool</a:t>
            </a:r>
            <a:r>
              <a:rPr lang="en-US" dirty="0" smtClean="0">
                <a:latin typeface="Inconsolata" pitchFamily="49" charset="0"/>
              </a:rPr>
              <a:t>) → a →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Signal</a:t>
            </a:r>
            <a:r>
              <a:rPr lang="en-US" dirty="0" smtClean="0">
                <a:latin typeface="Inconsolata" pitchFamily="49" charset="0"/>
              </a:rPr>
              <a:t> a →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Signal</a:t>
            </a:r>
            <a:r>
              <a:rPr lang="en-US" dirty="0" smtClean="0">
                <a:latin typeface="Inconsolata" pitchFamily="49" charset="0"/>
              </a:rPr>
              <a:t> a</a:t>
            </a:r>
          </a:p>
          <a:p>
            <a:pPr marL="0" indent="0">
              <a:buNone/>
            </a:pPr>
            <a:r>
              <a:rPr lang="en-US" dirty="0" err="1">
                <a:solidFill>
                  <a:srgbClr val="0070C0"/>
                </a:solidFill>
                <a:latin typeface="Inconsolata" pitchFamily="49" charset="0"/>
              </a:rPr>
              <a:t>keepWhen</a:t>
            </a:r>
            <a:r>
              <a:rPr lang="en-US" dirty="0">
                <a:latin typeface="Inconsolata" pitchFamily="49" charset="0"/>
              </a:rPr>
              <a:t> </a:t>
            </a:r>
            <a:r>
              <a:rPr lang="en-US" dirty="0" smtClean="0">
                <a:solidFill>
                  <a:srgbClr val="CB4B16"/>
                </a:solidFill>
                <a:latin typeface="Inconsolata" pitchFamily="49" charset="0"/>
              </a:rPr>
              <a:t>:</a:t>
            </a:r>
            <a:r>
              <a:rPr lang="en-US" dirty="0">
                <a:latin typeface="Inconsolata" pitchFamily="49" charset="0"/>
              </a:rPr>
              <a:t> </a:t>
            </a:r>
            <a:r>
              <a:rPr lang="en-US" dirty="0">
                <a:solidFill>
                  <a:srgbClr val="859900"/>
                </a:solidFill>
                <a:latin typeface="Inconsolata" pitchFamily="49" charset="0"/>
              </a:rPr>
              <a:t>Signal</a:t>
            </a:r>
            <a:r>
              <a:rPr lang="en-US" dirty="0">
                <a:latin typeface="Inconsolata" pitchFamily="49" charset="0"/>
              </a:rPr>
              <a:t> </a:t>
            </a:r>
            <a:r>
              <a:rPr lang="en-US" dirty="0" err="1">
                <a:solidFill>
                  <a:srgbClr val="859900"/>
                </a:solidFill>
                <a:latin typeface="Inconsolata" pitchFamily="49" charset="0"/>
              </a:rPr>
              <a:t>Bool</a:t>
            </a:r>
            <a:r>
              <a:rPr lang="en-US" dirty="0">
                <a:solidFill>
                  <a:srgbClr val="859900"/>
                </a:solidFill>
                <a:latin typeface="Inconsolata" pitchFamily="49" charset="0"/>
              </a:rPr>
              <a:t> </a:t>
            </a:r>
            <a:r>
              <a:rPr lang="en-US" dirty="0" smtClean="0">
                <a:latin typeface="Inconsolata" pitchFamily="49" charset="0"/>
              </a:rPr>
              <a:t>→ </a:t>
            </a:r>
            <a:r>
              <a:rPr lang="en-US" dirty="0">
                <a:latin typeface="Inconsolata" pitchFamily="49" charset="0"/>
              </a:rPr>
              <a:t>a </a:t>
            </a:r>
            <a:r>
              <a:rPr lang="en-US" dirty="0" smtClean="0">
                <a:latin typeface="Inconsolata" pitchFamily="49" charset="0"/>
              </a:rPr>
              <a:t>→ </a:t>
            </a:r>
            <a:r>
              <a:rPr lang="en-US" dirty="0">
                <a:solidFill>
                  <a:srgbClr val="859900"/>
                </a:solidFill>
                <a:latin typeface="Inconsolata" pitchFamily="49" charset="0"/>
              </a:rPr>
              <a:t>Signal</a:t>
            </a:r>
            <a:r>
              <a:rPr lang="en-US" dirty="0">
                <a:latin typeface="Inconsolata" pitchFamily="49" charset="0"/>
              </a:rPr>
              <a:t> a </a:t>
            </a:r>
            <a:r>
              <a:rPr lang="en-US" dirty="0" smtClean="0">
                <a:latin typeface="Inconsolata" pitchFamily="49" charset="0"/>
              </a:rPr>
              <a:t>→ </a:t>
            </a:r>
            <a:r>
              <a:rPr lang="en-US" dirty="0">
                <a:solidFill>
                  <a:srgbClr val="859900"/>
                </a:solidFill>
                <a:latin typeface="Inconsolata" pitchFamily="49" charset="0"/>
              </a:rPr>
              <a:t>Signal</a:t>
            </a:r>
            <a:r>
              <a:rPr lang="en-US" dirty="0">
                <a:latin typeface="Inconsolata" pitchFamily="49" charset="0"/>
              </a:rPr>
              <a:t> a</a:t>
            </a:r>
            <a:endParaRPr lang="en-US" dirty="0" smtClean="0">
              <a:latin typeface="Inconsolata" pitchFamily="49" charset="0"/>
            </a:endParaRPr>
          </a:p>
          <a:p>
            <a:pPr marL="0" indent="0">
              <a:buNone/>
            </a:pPr>
            <a:endParaRPr lang="en-US" dirty="0" smtClean="0">
              <a:latin typeface="Inconsolata" pitchFamily="49" charset="0"/>
            </a:endParaRPr>
          </a:p>
          <a:p>
            <a:pPr marL="0" indent="0">
              <a:buNone/>
            </a:pPr>
            <a:r>
              <a:rPr lang="en-US" dirty="0" err="1" smtClean="0">
                <a:solidFill>
                  <a:srgbClr val="0070C0"/>
                </a:solidFill>
                <a:latin typeface="Inconsolata" pitchFamily="49" charset="0"/>
              </a:rPr>
              <a:t>sampleOn</a:t>
            </a:r>
            <a:r>
              <a:rPr lang="en-US" dirty="0" smtClean="0">
                <a:solidFill>
                  <a:srgbClr val="0070C0"/>
                </a:solidFill>
                <a:latin typeface="Inconsolata" pitchFamily="49" charset="0"/>
              </a:rPr>
              <a:t> </a:t>
            </a:r>
            <a:r>
              <a:rPr lang="en-US" dirty="0" smtClean="0">
                <a:solidFill>
                  <a:srgbClr val="CB4B16"/>
                </a:solidFill>
                <a:latin typeface="Inconsolata" pitchFamily="49" charset="0"/>
              </a:rPr>
              <a:t>:</a:t>
            </a:r>
            <a:r>
              <a:rPr lang="en-US" dirty="0" smtClean="0">
                <a:latin typeface="Inconsolata" pitchFamily="49" charset="0"/>
              </a:rPr>
              <a:t>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Signal</a:t>
            </a:r>
            <a:r>
              <a:rPr lang="en-US" dirty="0" smtClean="0">
                <a:latin typeface="Inconsolata" pitchFamily="49" charset="0"/>
              </a:rPr>
              <a:t> a →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Signal</a:t>
            </a:r>
            <a:r>
              <a:rPr lang="en-US" dirty="0" smtClean="0">
                <a:latin typeface="Inconsolata" pitchFamily="49" charset="0"/>
              </a:rPr>
              <a:t> b →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Signal</a:t>
            </a:r>
            <a:r>
              <a:rPr lang="en-US" dirty="0" smtClean="0">
                <a:latin typeface="Inconsolata" pitchFamily="49" charset="0"/>
              </a:rPr>
              <a:t> b</a:t>
            </a:r>
          </a:p>
          <a:p>
            <a:pPr marL="0" indent="0">
              <a:buNone/>
            </a:pPr>
            <a:endParaRPr lang="en-US" dirty="0">
              <a:latin typeface="Inconsolata" pitchFamily="49" charset="0"/>
            </a:endParaRPr>
          </a:p>
          <a:p>
            <a:pPr marL="0" indent="0">
              <a:buNone/>
            </a:pPr>
            <a:r>
              <a:rPr lang="en-US" dirty="0" err="1">
                <a:solidFill>
                  <a:srgbClr val="0070C0"/>
                </a:solidFill>
                <a:latin typeface="Inconsolata" pitchFamily="49" charset="0"/>
              </a:rPr>
              <a:t>dropRepeats</a:t>
            </a:r>
            <a:r>
              <a:rPr lang="en-US" dirty="0">
                <a:latin typeface="Inconsolata" pitchFamily="49" charset="0"/>
              </a:rPr>
              <a:t> </a:t>
            </a:r>
            <a:r>
              <a:rPr lang="en-US" dirty="0" smtClean="0">
                <a:solidFill>
                  <a:srgbClr val="CB4B16"/>
                </a:solidFill>
                <a:latin typeface="Inconsolata" pitchFamily="49" charset="0"/>
              </a:rPr>
              <a:t>:</a:t>
            </a:r>
            <a:r>
              <a:rPr lang="en-US" dirty="0">
                <a:latin typeface="Inconsolata" pitchFamily="49" charset="0"/>
              </a:rPr>
              <a:t> </a:t>
            </a:r>
            <a:r>
              <a:rPr lang="en-US" dirty="0">
                <a:solidFill>
                  <a:srgbClr val="859900"/>
                </a:solidFill>
                <a:latin typeface="Inconsolata" pitchFamily="49" charset="0"/>
              </a:rPr>
              <a:t>Signal</a:t>
            </a:r>
            <a:r>
              <a:rPr lang="en-US" dirty="0">
                <a:latin typeface="Inconsolata" pitchFamily="49" charset="0"/>
              </a:rPr>
              <a:t> a </a:t>
            </a:r>
            <a:r>
              <a:rPr lang="en-US" dirty="0" smtClean="0">
                <a:latin typeface="Inconsolata" pitchFamily="49" charset="0"/>
              </a:rPr>
              <a:t>→ </a:t>
            </a:r>
            <a:r>
              <a:rPr lang="en-US" dirty="0">
                <a:solidFill>
                  <a:srgbClr val="859900"/>
                </a:solidFill>
                <a:latin typeface="Inconsolata" pitchFamily="49" charset="0"/>
              </a:rPr>
              <a:t>Signal</a:t>
            </a:r>
            <a:r>
              <a:rPr lang="en-US" dirty="0">
                <a:latin typeface="Inconsolata" pitchFamily="49" charset="0"/>
              </a:rPr>
              <a:t> a</a:t>
            </a:r>
            <a:endParaRPr lang="en-US" dirty="0" smtClean="0">
              <a:latin typeface="Inconsolata" pitchFamily="49" charset="0"/>
            </a:endParaRPr>
          </a:p>
          <a:p>
            <a:pPr marL="0" indent="0" algn="ctr">
              <a:buNone/>
            </a:pPr>
            <a:endParaRPr lang="en-US" dirty="0">
              <a:latin typeface="Inconsolata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3164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 Signals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Working with time is extremely important in games!</a:t>
            </a:r>
          </a:p>
          <a:p>
            <a:pPr marL="0" indent="0">
              <a:buNone/>
            </a:pPr>
            <a:endParaRPr lang="en-US" dirty="0" smtClean="0">
              <a:latin typeface="Inconsolata" pitchFamily="49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0070C0"/>
                </a:solidFill>
                <a:latin typeface="Inconsolata" pitchFamily="49" charset="0"/>
              </a:rPr>
              <a:t>every</a:t>
            </a:r>
            <a:r>
              <a:rPr lang="en-US" dirty="0" smtClean="0">
                <a:latin typeface="Inconsolata" pitchFamily="49" charset="0"/>
              </a:rPr>
              <a:t> </a:t>
            </a:r>
            <a:r>
              <a:rPr lang="en-US" dirty="0" smtClean="0">
                <a:solidFill>
                  <a:srgbClr val="CB4B16"/>
                </a:solidFill>
                <a:latin typeface="Inconsolata" pitchFamily="49" charset="0"/>
              </a:rPr>
              <a:t>:</a:t>
            </a:r>
            <a:r>
              <a:rPr lang="en-US" dirty="0" smtClean="0">
                <a:latin typeface="Inconsolata" pitchFamily="49" charset="0"/>
              </a:rPr>
              <a:t>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Time   </a:t>
            </a:r>
            <a:r>
              <a:rPr lang="en-US" dirty="0" smtClean="0">
                <a:latin typeface="Inconsolata" pitchFamily="49" charset="0"/>
              </a:rPr>
              <a:t>→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Signal Time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70C0"/>
                </a:solidFill>
                <a:latin typeface="Inconsolata" pitchFamily="49" charset="0"/>
              </a:rPr>
              <a:t>fps</a:t>
            </a:r>
            <a:r>
              <a:rPr lang="en-US" dirty="0" smtClean="0">
                <a:latin typeface="Inconsolata" pitchFamily="49" charset="0"/>
              </a:rPr>
              <a:t>   </a:t>
            </a:r>
            <a:r>
              <a:rPr lang="en-US" dirty="0" smtClean="0">
                <a:solidFill>
                  <a:srgbClr val="CB4B16"/>
                </a:solidFill>
                <a:latin typeface="Inconsolata" pitchFamily="49" charset="0"/>
              </a:rPr>
              <a:t>:</a:t>
            </a:r>
            <a:r>
              <a:rPr lang="en-US" dirty="0" smtClean="0">
                <a:latin typeface="Inconsolata" pitchFamily="49" charset="0"/>
              </a:rPr>
              <a:t>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Number </a:t>
            </a:r>
            <a:r>
              <a:rPr lang="en-US" dirty="0" smtClean="0">
                <a:latin typeface="Inconsolata" pitchFamily="49" charset="0"/>
              </a:rPr>
              <a:t>→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Signal Time</a:t>
            </a:r>
          </a:p>
          <a:p>
            <a:pPr marL="0" indent="0">
              <a:buNone/>
            </a:pPr>
            <a:endParaRPr lang="en-US" dirty="0" smtClean="0">
              <a:latin typeface="Inconsolata" pitchFamily="49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rgbClr val="0070C0"/>
                </a:solidFill>
                <a:latin typeface="Inconsolata" pitchFamily="49" charset="0"/>
              </a:rPr>
              <a:t>timestamp</a:t>
            </a:r>
            <a:r>
              <a:rPr lang="en-US" dirty="0" smtClean="0">
                <a:latin typeface="Inconsolata" pitchFamily="49" charset="0"/>
              </a:rPr>
              <a:t> </a:t>
            </a:r>
            <a:r>
              <a:rPr lang="en-US" dirty="0" smtClean="0">
                <a:solidFill>
                  <a:srgbClr val="CB4B16"/>
                </a:solidFill>
                <a:latin typeface="Inconsolata" pitchFamily="49" charset="0"/>
              </a:rPr>
              <a:t>:</a:t>
            </a:r>
            <a:r>
              <a:rPr lang="en-US" dirty="0" smtClean="0">
                <a:latin typeface="Inconsolata" pitchFamily="49" charset="0"/>
              </a:rPr>
              <a:t>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Signal </a:t>
            </a:r>
            <a:r>
              <a:rPr lang="en-US" dirty="0" smtClean="0">
                <a:latin typeface="Inconsolata" pitchFamily="49" charset="0"/>
              </a:rPr>
              <a:t>a →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Signal </a:t>
            </a:r>
            <a:r>
              <a:rPr lang="en-US" dirty="0" smtClean="0">
                <a:latin typeface="Inconsolata" pitchFamily="49" charset="0"/>
              </a:rPr>
              <a:t>(</a:t>
            </a:r>
            <a:r>
              <a:rPr lang="en-US" dirty="0" err="1" smtClean="0">
                <a:solidFill>
                  <a:srgbClr val="859900"/>
                </a:solidFill>
                <a:latin typeface="Inconsolata" pitchFamily="49" charset="0"/>
              </a:rPr>
              <a:t>Time</a:t>
            </a:r>
            <a:r>
              <a:rPr lang="en-US" dirty="0" err="1" smtClean="0">
                <a:latin typeface="Inconsolata" pitchFamily="49" charset="0"/>
              </a:rPr>
              <a:t>,a</a:t>
            </a:r>
            <a:r>
              <a:rPr lang="en-US" dirty="0" smtClean="0">
                <a:latin typeface="Inconsolata" pitchFamily="49" charset="0"/>
              </a:rPr>
              <a:t>)</a:t>
            </a:r>
          </a:p>
          <a:p>
            <a:pPr marL="0" indent="0">
              <a:buNone/>
            </a:pPr>
            <a:r>
              <a:rPr lang="en-US" dirty="0" smtClean="0">
                <a:solidFill>
                  <a:srgbClr val="0070C0"/>
                </a:solidFill>
                <a:latin typeface="Inconsolata" pitchFamily="49" charset="0"/>
              </a:rPr>
              <a:t>delay</a:t>
            </a:r>
            <a:r>
              <a:rPr lang="en-US" dirty="0" smtClean="0">
                <a:latin typeface="Inconsolata" pitchFamily="49" charset="0"/>
              </a:rPr>
              <a:t>     </a:t>
            </a:r>
            <a:r>
              <a:rPr lang="en-US" dirty="0" smtClean="0">
                <a:solidFill>
                  <a:srgbClr val="CB4B16"/>
                </a:solidFill>
                <a:latin typeface="Inconsolata" pitchFamily="49" charset="0"/>
              </a:rPr>
              <a:t>:</a:t>
            </a:r>
            <a:r>
              <a:rPr lang="en-US" dirty="0" smtClean="0">
                <a:latin typeface="Inconsolata" pitchFamily="49" charset="0"/>
              </a:rPr>
              <a:t>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Time </a:t>
            </a:r>
            <a:r>
              <a:rPr lang="en-US" dirty="0" smtClean="0">
                <a:latin typeface="Inconsolata" pitchFamily="49" charset="0"/>
              </a:rPr>
              <a:t>→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Signal </a:t>
            </a:r>
            <a:r>
              <a:rPr lang="en-US" dirty="0" smtClean="0">
                <a:latin typeface="Inconsolata" pitchFamily="49" charset="0"/>
              </a:rPr>
              <a:t>a → </a:t>
            </a:r>
            <a:r>
              <a:rPr lang="en-US" dirty="0" smtClean="0">
                <a:solidFill>
                  <a:srgbClr val="859900"/>
                </a:solidFill>
                <a:latin typeface="Inconsolata" pitchFamily="49" charset="0"/>
              </a:rPr>
              <a:t>Signal </a:t>
            </a:r>
            <a:r>
              <a:rPr lang="en-US" dirty="0" smtClean="0">
                <a:latin typeface="Inconsolata" pitchFamily="49" charset="0"/>
              </a:rPr>
              <a:t>a</a:t>
            </a:r>
          </a:p>
          <a:p>
            <a:pPr marL="0" indent="0">
              <a:buNone/>
            </a:pPr>
            <a:endParaRPr lang="en-US" dirty="0">
              <a:latin typeface="Inconsolata" pitchFamily="49" charset="0"/>
            </a:endParaRPr>
          </a:p>
          <a:p>
            <a:pPr marL="0" indent="0">
              <a:buNone/>
            </a:pPr>
            <a:endParaRPr lang="en-US" dirty="0" smtClean="0">
              <a:latin typeface="Inconsolata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0845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you!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And remember to try out </a:t>
            </a:r>
            <a:r>
              <a:rPr lang="en-US" dirty="0" smtClean="0">
                <a:hlinkClick r:id="rId2"/>
              </a:rPr>
              <a:t>Elm</a:t>
            </a:r>
            <a:r>
              <a:rPr lang="en-US" dirty="0" smtClean="0"/>
              <a:t>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8223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Questions?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7100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xecutive">
  <a:themeElements>
    <a:clrScheme name="Executive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xecutiv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6999</TotalTime>
  <Words>674</Words>
  <Application>Microsoft Office PowerPoint</Application>
  <PresentationFormat>On-screen Show (4:3)</PresentationFormat>
  <Paragraphs>147</Paragraphs>
  <Slides>19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Executive</vt:lpstr>
      <vt:lpstr>Functional Reactive Programming</vt:lpstr>
      <vt:lpstr>Premise</vt:lpstr>
      <vt:lpstr>Live Examples of Elm</vt:lpstr>
      <vt:lpstr>Elm</vt:lpstr>
      <vt:lpstr>Functional Reactive Programming</vt:lpstr>
      <vt:lpstr>Signals</vt:lpstr>
      <vt:lpstr>Signals</vt:lpstr>
      <vt:lpstr>Automatic Updates</vt:lpstr>
      <vt:lpstr>Combining Signals</vt:lpstr>
      <vt:lpstr>Stateful Signals</vt:lpstr>
      <vt:lpstr>Purely Functional Games</vt:lpstr>
      <vt:lpstr>Purely Functional Games</vt:lpstr>
      <vt:lpstr>Asynchrony</vt:lpstr>
      <vt:lpstr>Review of FRP</vt:lpstr>
      <vt:lpstr>Holy Cow</vt:lpstr>
      <vt:lpstr>Filtering Signals</vt:lpstr>
      <vt:lpstr>Time Signals</vt:lpstr>
      <vt:lpstr>Thank you!</vt:lpstr>
      <vt:lpstr>Questions?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Evan</dc:creator>
  <cp:lastModifiedBy>Evan</cp:lastModifiedBy>
  <cp:revision>108</cp:revision>
  <dcterms:created xsi:type="dcterms:W3CDTF">2013-01-26T19:32:57Z</dcterms:created>
  <dcterms:modified xsi:type="dcterms:W3CDTF">2013-02-15T05:53:22Z</dcterms:modified>
</cp:coreProperties>
</file>